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6"/>
  </p:notesMasterIdLst>
  <p:sldIdLst>
    <p:sldId id="307" r:id="rId2"/>
    <p:sldId id="263" r:id="rId3"/>
    <p:sldId id="271" r:id="rId4"/>
    <p:sldId id="276" r:id="rId5"/>
    <p:sldId id="311" r:id="rId6"/>
    <p:sldId id="278" r:id="rId7"/>
    <p:sldId id="275" r:id="rId8"/>
    <p:sldId id="279" r:id="rId9"/>
    <p:sldId id="285" r:id="rId10"/>
    <p:sldId id="290" r:id="rId11"/>
    <p:sldId id="281" r:id="rId12"/>
    <p:sldId id="280" r:id="rId13"/>
    <p:sldId id="282" r:id="rId14"/>
    <p:sldId id="288" r:id="rId15"/>
    <p:sldId id="284" r:id="rId16"/>
    <p:sldId id="310" r:id="rId17"/>
    <p:sldId id="287" r:id="rId18"/>
    <p:sldId id="295" r:id="rId19"/>
    <p:sldId id="299" r:id="rId20"/>
    <p:sldId id="298" r:id="rId21"/>
    <p:sldId id="300" r:id="rId22"/>
    <p:sldId id="289" r:id="rId23"/>
    <p:sldId id="312" r:id="rId24"/>
    <p:sldId id="26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B0F0"/>
    <a:srgbClr val="B71E42"/>
    <a:srgbClr val="00B050"/>
    <a:srgbClr val="CC9900"/>
    <a:srgbClr val="00D2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3750" autoAdjust="0"/>
  </p:normalViewPr>
  <p:slideViewPr>
    <p:cSldViewPr snapToGrid="0">
      <p:cViewPr varScale="1">
        <p:scale>
          <a:sx n="63" d="100"/>
          <a:sy n="63"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1BAD2-7445-4BB7-A456-E867A1184970}" type="datetimeFigureOut">
              <a:rPr lang="zh-TW" altLang="en-US" smtClean="0"/>
              <a:t>2019/1/29</a:t>
            </a:fld>
            <a:endParaRPr lang="zh-TW"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9BE2B-69C1-4CA3-8C1E-EDCC4305D70E}" type="slidenum">
              <a:rPr lang="zh-TW" altLang="en-US" smtClean="0"/>
              <a:t>‹#›</a:t>
            </a:fld>
            <a:endParaRPr lang="zh-TW" altLang="en-US"/>
          </a:p>
        </p:txBody>
      </p:sp>
    </p:spTree>
    <p:extLst>
      <p:ext uri="{BB962C8B-B14F-4D97-AF65-F5344CB8AC3E}">
        <p14:creationId xmlns:p14="http://schemas.microsoft.com/office/powerpoint/2010/main" val="223253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ltLang="zh-TW"/>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TW"/>
              <a:t>Click to edit Master subtitle style</a:t>
            </a:r>
            <a:endParaRPr lang="en-US" dirty="0"/>
          </a:p>
        </p:txBody>
      </p:sp>
      <p:sp>
        <p:nvSpPr>
          <p:cNvPr id="4" name="Date Placeholder 3"/>
          <p:cNvSpPr>
            <a:spLocks noGrp="1"/>
          </p:cNvSpPr>
          <p:nvPr>
            <p:ph type="dt" sz="half" idx="10"/>
          </p:nvPr>
        </p:nvSpPr>
        <p:spPr/>
        <p:txBody>
          <a:bodyPr/>
          <a:lstStyle/>
          <a:p>
            <a:fld id="{40FFA782-8259-44D4-A38C-88568589A7D0}" type="datetime1">
              <a:rPr lang="zh-TW" altLang="en-US" smtClean="0"/>
              <a:t>2019/1/29</a:t>
            </a:fld>
            <a:endParaRPr lang="zh-TW" altLang="en-US"/>
          </a:p>
        </p:txBody>
      </p:sp>
      <p:sp>
        <p:nvSpPr>
          <p:cNvPr id="5" name="Footer Placeholder 4"/>
          <p:cNvSpPr>
            <a:spLocks noGrp="1"/>
          </p:cNvSpPr>
          <p:nvPr>
            <p:ph type="ftr" sz="quarter" idx="11"/>
          </p:nvPr>
        </p:nvSpPr>
        <p:spPr>
          <a:xfrm>
            <a:off x="2416500" y="329307"/>
            <a:ext cx="4973915" cy="309201"/>
          </a:xfrm>
        </p:spPr>
        <p:txBody>
          <a:bodyPr/>
          <a:lstStyle/>
          <a:p>
            <a:endParaRPr lang="zh-TW" altLang="en-US"/>
          </a:p>
        </p:txBody>
      </p:sp>
      <p:sp>
        <p:nvSpPr>
          <p:cNvPr id="6" name="Slide Number Placeholder 5"/>
          <p:cNvSpPr>
            <a:spLocks noGrp="1"/>
          </p:cNvSpPr>
          <p:nvPr>
            <p:ph type="sldNum" sz="quarter" idx="12"/>
          </p:nvPr>
        </p:nvSpPr>
        <p:spPr>
          <a:xfrm>
            <a:off x="11380981" y="6125118"/>
            <a:ext cx="811019" cy="503578"/>
          </a:xfrm>
        </p:spPr>
        <p:txBody>
          <a:bodyPr/>
          <a:lstStyle/>
          <a:p>
            <a:fld id="{D1D1B76C-7351-40F1-BB17-DE2BED66E126}" type="slidenum">
              <a:rPr lang="zh-TW" altLang="en-US" smtClean="0"/>
              <a:t>‹#›</a:t>
            </a:fld>
            <a:endParaRPr lang="zh-TW" alt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303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10"/>
          </p:nvPr>
        </p:nvSpPr>
        <p:spPr/>
        <p:txBody>
          <a:bodyPr/>
          <a:lstStyle/>
          <a:p>
            <a:fld id="{46DB05D7-1B28-4BB1-8927-9075ABE4D977}" type="datetime1">
              <a:rPr lang="zh-TW" altLang="en-US" smtClean="0"/>
              <a:t>2019/1/29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1D1B76C-7351-40F1-BB17-DE2BED66E126}" type="slidenum">
              <a:rPr lang="zh-TW" altLang="en-US" smtClean="0"/>
              <a:t>‹#›</a:t>
            </a:fld>
            <a:endParaRPr lang="zh-TW"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98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ltLang="zh-TW"/>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10"/>
          </p:nvPr>
        </p:nvSpPr>
        <p:spPr/>
        <p:txBody>
          <a:bodyPr/>
          <a:lstStyle/>
          <a:p>
            <a:fld id="{424FDEA5-E0CD-4058-9DCC-FC43B572CAA1}" type="datetime1">
              <a:rPr lang="zh-TW" altLang="en-US" smtClean="0"/>
              <a:t>2019/1/29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1D1B76C-7351-40F1-BB17-DE2BED66E126}" type="slidenum">
              <a:rPr lang="zh-TW" altLang="en-US" smtClean="0"/>
              <a:t>‹#›</a:t>
            </a:fld>
            <a:endParaRPr lang="zh-TW"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082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Content Placeholder 2"/>
          <p:cNvSpPr>
            <a:spLocks noGrp="1"/>
          </p:cNvSpPr>
          <p:nvPr>
            <p:ph idx="1"/>
          </p:nvPr>
        </p:nvSpPr>
        <p:spPr/>
        <p:txBody>
          <a:bodyPr anchor="t"/>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10"/>
          </p:nvPr>
        </p:nvSpPr>
        <p:spPr/>
        <p:txBody>
          <a:bodyPr/>
          <a:lstStyle/>
          <a:p>
            <a:fld id="{EFA753A6-0D9F-46F6-BF34-17D1926860B9}" type="datetime1">
              <a:rPr lang="zh-TW" altLang="en-US" smtClean="0"/>
              <a:t>2019/1/29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11380981" y="6143971"/>
            <a:ext cx="811019" cy="503578"/>
          </a:xfrm>
        </p:spPr>
        <p:txBody>
          <a:bodyPr/>
          <a:lstStyle/>
          <a:p>
            <a:fld id="{D1D1B76C-7351-40F1-BB17-DE2BED66E126}" type="slidenum">
              <a:rPr lang="zh-TW" altLang="en-US" smtClean="0"/>
              <a:t>‹#›</a:t>
            </a:fld>
            <a:endParaRPr lang="zh-TW"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503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ltLang="zh-TW"/>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TW"/>
              <a:t>Edit Master text styles</a:t>
            </a:r>
          </a:p>
        </p:txBody>
      </p:sp>
      <p:sp>
        <p:nvSpPr>
          <p:cNvPr id="4" name="Date Placeholder 3"/>
          <p:cNvSpPr>
            <a:spLocks noGrp="1"/>
          </p:cNvSpPr>
          <p:nvPr>
            <p:ph type="dt" sz="half" idx="10"/>
          </p:nvPr>
        </p:nvSpPr>
        <p:spPr/>
        <p:txBody>
          <a:bodyPr/>
          <a:lstStyle/>
          <a:p>
            <a:fld id="{C5BAA21D-72F6-4F89-ABED-78BC6D6056DE}" type="datetime1">
              <a:rPr lang="zh-TW" altLang="en-US" smtClean="0"/>
              <a:t>2019/1/29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1D1B76C-7351-40F1-BB17-DE2BED66E126}" type="slidenum">
              <a:rPr lang="zh-TW" altLang="en-US" smtClean="0"/>
              <a:t>‹#›</a:t>
            </a:fld>
            <a:endParaRPr lang="zh-TW"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361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ltLang="zh-TW"/>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5" name="Date Placeholder 4"/>
          <p:cNvSpPr>
            <a:spLocks noGrp="1"/>
          </p:cNvSpPr>
          <p:nvPr>
            <p:ph type="dt" sz="half" idx="10"/>
          </p:nvPr>
        </p:nvSpPr>
        <p:spPr/>
        <p:txBody>
          <a:bodyPr/>
          <a:lstStyle/>
          <a:p>
            <a:fld id="{8D601852-E943-4627-AF79-D9272C8EECBA}" type="datetime1">
              <a:rPr lang="zh-TW" altLang="en-US" smtClean="0"/>
              <a:t>2019/1/29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1D1B76C-7351-40F1-BB17-DE2BED66E126}" type="slidenum">
              <a:rPr lang="zh-TW" altLang="en-US" smtClean="0"/>
              <a:t>‹#›</a:t>
            </a:fld>
            <a:endParaRPr lang="zh-TW"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2203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ltLang="zh-TW"/>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7" name="Date Placeholder 6"/>
          <p:cNvSpPr>
            <a:spLocks noGrp="1"/>
          </p:cNvSpPr>
          <p:nvPr>
            <p:ph type="dt" sz="half" idx="10"/>
          </p:nvPr>
        </p:nvSpPr>
        <p:spPr/>
        <p:txBody>
          <a:bodyPr/>
          <a:lstStyle/>
          <a:p>
            <a:fld id="{502FD1F4-0275-4F6B-81A8-EEC931867D25}" type="datetime1">
              <a:rPr lang="zh-TW" altLang="en-US" smtClean="0"/>
              <a:t>2019/1/29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1D1B76C-7351-40F1-BB17-DE2BED66E126}" type="slidenum">
              <a:rPr lang="zh-TW" altLang="en-US" smtClean="0"/>
              <a:t>‹#›</a:t>
            </a:fld>
            <a:endParaRPr lang="zh-TW"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93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Date Placeholder 2"/>
          <p:cNvSpPr>
            <a:spLocks noGrp="1"/>
          </p:cNvSpPr>
          <p:nvPr>
            <p:ph type="dt" sz="half" idx="10"/>
          </p:nvPr>
        </p:nvSpPr>
        <p:spPr/>
        <p:txBody>
          <a:bodyPr/>
          <a:lstStyle/>
          <a:p>
            <a:fld id="{AC5D2E42-E753-4A87-ACAD-440D2A5332EB}" type="datetime1">
              <a:rPr lang="zh-TW" altLang="en-US" smtClean="0"/>
              <a:t>2019/1/29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1D1B76C-7351-40F1-BB17-DE2BED66E126}" type="slidenum">
              <a:rPr lang="zh-TW" altLang="en-US" smtClean="0"/>
              <a:t>‹#›</a:t>
            </a:fld>
            <a:endParaRPr lang="zh-TW"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659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96791-4EF3-4C52-AA7C-4EF748C7ED8E}" type="datetime1">
              <a:rPr lang="zh-TW" altLang="en-US" smtClean="0"/>
              <a:t>2019/1/29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1D1B76C-7351-40F1-BB17-DE2BED66E126}" type="slidenum">
              <a:rPr lang="zh-TW" altLang="en-US" smtClean="0"/>
              <a:t>‹#›</a:t>
            </a:fld>
            <a:endParaRPr lang="zh-TW" altLang="en-US"/>
          </a:p>
        </p:txBody>
      </p:sp>
    </p:spTree>
    <p:extLst>
      <p:ext uri="{BB962C8B-B14F-4D97-AF65-F5344CB8AC3E}">
        <p14:creationId xmlns:p14="http://schemas.microsoft.com/office/powerpoint/2010/main" val="270000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ltLang="zh-TW"/>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Edit Master text styles</a:t>
            </a:r>
          </a:p>
        </p:txBody>
      </p:sp>
      <p:sp>
        <p:nvSpPr>
          <p:cNvPr id="5" name="Date Placeholder 4"/>
          <p:cNvSpPr>
            <a:spLocks noGrp="1"/>
          </p:cNvSpPr>
          <p:nvPr>
            <p:ph type="dt" sz="half" idx="10"/>
          </p:nvPr>
        </p:nvSpPr>
        <p:spPr/>
        <p:txBody>
          <a:bodyPr/>
          <a:lstStyle/>
          <a:p>
            <a:fld id="{5B37096F-A86A-4250-BE93-60DD5D9BDB46}" type="datetime1">
              <a:rPr lang="zh-TW" altLang="en-US" smtClean="0"/>
              <a:t>2019/1/29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1D1B76C-7351-40F1-BB17-DE2BED66E126}" type="slidenum">
              <a:rPr lang="zh-TW" altLang="en-US" smtClean="0"/>
              <a:t>‹#›</a:t>
            </a:fld>
            <a:endParaRPr lang="zh-TW"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3446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ltLang="zh-TW"/>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58AAB8B-A444-4903-AA19-0C3F6120CF12}" type="datetime1">
              <a:rPr lang="zh-TW" altLang="en-US" smtClean="0"/>
              <a:t>2019/1/29</a:t>
            </a:fld>
            <a:endParaRPr lang="zh-TW" altLang="en-US"/>
          </a:p>
        </p:txBody>
      </p:sp>
      <p:sp>
        <p:nvSpPr>
          <p:cNvPr id="6" name="Footer Placeholder 5"/>
          <p:cNvSpPr>
            <a:spLocks noGrp="1"/>
          </p:cNvSpPr>
          <p:nvPr>
            <p:ph type="ftr" sz="quarter" idx="11"/>
          </p:nvPr>
        </p:nvSpPr>
        <p:spPr>
          <a:xfrm>
            <a:off x="1447382" y="318640"/>
            <a:ext cx="5541004" cy="320931"/>
          </a:xfrm>
        </p:spPr>
        <p:txBody>
          <a:bodyPr/>
          <a:lstStyle/>
          <a:p>
            <a:endParaRPr lang="zh-TW" altLang="en-US"/>
          </a:p>
        </p:txBody>
      </p:sp>
      <p:sp>
        <p:nvSpPr>
          <p:cNvPr id="7" name="Slide Number Placeholder 6"/>
          <p:cNvSpPr>
            <a:spLocks noGrp="1"/>
          </p:cNvSpPr>
          <p:nvPr>
            <p:ph type="sldNum" sz="quarter" idx="12"/>
          </p:nvPr>
        </p:nvSpPr>
        <p:spPr/>
        <p:txBody>
          <a:bodyPr/>
          <a:lstStyle/>
          <a:p>
            <a:fld id="{D1D1B76C-7351-40F1-BB17-DE2BED66E126}" type="slidenum">
              <a:rPr lang="zh-TW" altLang="en-US" smtClean="0"/>
              <a:t>‹#›</a:t>
            </a:fld>
            <a:endParaRPr lang="zh-TW"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909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ltLang="zh-TW"/>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07BBC66-D744-44D8-B78B-295FCBD52181}" type="datetime1">
              <a:rPr lang="zh-TW" altLang="en-US" smtClean="0"/>
              <a:t>2019/1/29</a:t>
            </a:fld>
            <a:endParaRPr lang="zh-TW"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11380981" y="6125417"/>
            <a:ext cx="811019" cy="503578"/>
          </a:xfrm>
          <a:prstGeom prst="rect">
            <a:avLst/>
          </a:prstGeom>
        </p:spPr>
        <p:txBody>
          <a:bodyPr vert="horz" lIns="91440" tIns="45720" rIns="91440" bIns="45720" rtlCol="0" anchor="t"/>
          <a:lstStyle>
            <a:lvl1pPr algn="r">
              <a:defRPr sz="2800" b="1" cap="none" spc="0">
                <a:ln w="9525">
                  <a:solidFill>
                    <a:schemeClr val="bg1"/>
                  </a:solidFill>
                  <a:prstDash val="solid"/>
                </a:ln>
                <a:solidFill>
                  <a:schemeClr val="tx1"/>
                </a:solidFill>
                <a:effectLst>
                  <a:outerShdw blurRad="12700" dist="38100" dir="2700000" algn="tl" rotWithShape="0">
                    <a:schemeClr val="bg1">
                      <a:lumMod val="50000"/>
                    </a:schemeClr>
                  </a:outerShdw>
                </a:effectLst>
              </a:defRPr>
            </a:lvl1pPr>
          </a:lstStyle>
          <a:p>
            <a:fld id="{D1D1B76C-7351-40F1-BB17-DE2BED66E126}" type="slidenum">
              <a:rPr lang="zh-TW" altLang="en-US" smtClean="0"/>
              <a:pPr/>
              <a:t>‹#›</a:t>
            </a:fld>
            <a:endParaRPr lang="zh-TW" alt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849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aps/place/Elephantine/" TargetMode="Externa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baytagoodah.com/uploads/9/5/6/0/95600058/the_elephantine_papyri_in_english.pdf" TargetMode="External"/><Relationship Id="rId2" Type="http://schemas.openxmlformats.org/officeDocument/2006/relationships/hyperlink" Target="https://biblicalarchaeology.org.uk/pdf/schweich-lectures/1914_elephantine_hoonacker.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hyperlink" Target="https://commons.wikimedia.org/wiki/User:Oltau"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zh.wikipedia.org/zh-hk/&#20234;&#37324;&#33452;&#19969;&#33970;&#32025;&#2136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A08D-4854-4331-B8E2-9CABDB999C7F}"/>
              </a:ext>
            </a:extLst>
          </p:cNvPr>
          <p:cNvSpPr>
            <a:spLocks noGrp="1"/>
          </p:cNvSpPr>
          <p:nvPr>
            <p:ph type="ctrTitle"/>
          </p:nvPr>
        </p:nvSpPr>
        <p:spPr/>
        <p:txBody>
          <a:bodyPr>
            <a:normAutofit/>
          </a:bodyPr>
          <a:lstStyle/>
          <a:p>
            <a:r>
              <a:rPr lang="zh-TW" altLang="en-US" dirty="0"/>
              <a:t>猶太人</a:t>
            </a:r>
            <a:r>
              <a:rPr lang="zh-TW" altLang="zh-TW" dirty="0"/>
              <a:t>在埃及地的</a:t>
            </a:r>
            <a:r>
              <a:rPr lang="zh-TW" altLang="en-US" dirty="0"/>
              <a:t>歷史</a:t>
            </a:r>
            <a:br>
              <a:rPr lang="en-AU" altLang="zh-TW" dirty="0"/>
            </a:br>
            <a:r>
              <a:rPr lang="en-US" altLang="zh-TW" sz="3600" dirty="0"/>
              <a:t>(</a:t>
            </a:r>
            <a:r>
              <a:rPr lang="zh-TW" altLang="en-US" sz="3600" dirty="0"/>
              <a:t>主前 </a:t>
            </a:r>
            <a:r>
              <a:rPr lang="en-US" altLang="zh-TW" sz="3600" dirty="0"/>
              <a:t>6</a:t>
            </a:r>
            <a:r>
              <a:rPr lang="zh-TW" altLang="en-US" sz="3600" dirty="0"/>
              <a:t> 世紀 </a:t>
            </a:r>
            <a:r>
              <a:rPr lang="en-US" altLang="zh-TW" sz="3600" dirty="0"/>
              <a:t>–</a:t>
            </a:r>
            <a:r>
              <a:rPr lang="zh-TW" altLang="en-US" sz="3600" dirty="0"/>
              <a:t> 主前 </a:t>
            </a:r>
            <a:r>
              <a:rPr lang="en-US" altLang="zh-TW" sz="3600" dirty="0"/>
              <a:t>1</a:t>
            </a:r>
            <a:r>
              <a:rPr lang="zh-TW" altLang="en-US" sz="3600" dirty="0"/>
              <a:t>世紀</a:t>
            </a:r>
            <a:r>
              <a:rPr lang="en-US" altLang="zh-TW" sz="3600" dirty="0"/>
              <a:t>)</a:t>
            </a:r>
            <a:endParaRPr lang="zh-TW" altLang="en-US" sz="3600" dirty="0"/>
          </a:p>
        </p:txBody>
      </p:sp>
      <p:sp>
        <p:nvSpPr>
          <p:cNvPr id="3" name="Subtitle 2">
            <a:extLst>
              <a:ext uri="{FF2B5EF4-FFF2-40B4-BE49-F238E27FC236}">
                <a16:creationId xmlns:a16="http://schemas.microsoft.com/office/drawing/2014/main" id="{7DDE4182-474D-4E7B-89DC-1B12CB11C197}"/>
              </a:ext>
            </a:extLst>
          </p:cNvPr>
          <p:cNvSpPr>
            <a:spLocks noGrp="1"/>
          </p:cNvSpPr>
          <p:nvPr>
            <p:ph type="subTitle" idx="1"/>
          </p:nvPr>
        </p:nvSpPr>
        <p:spPr/>
        <p:txBody>
          <a:bodyPr/>
          <a:lstStyle/>
          <a:p>
            <a:r>
              <a:rPr lang="en-AU" altLang="zh-TW" dirty="0"/>
              <a:t>Part </a:t>
            </a:r>
            <a:r>
              <a:rPr lang="en-US" altLang="zh-TW" dirty="0"/>
              <a:t>3</a:t>
            </a:r>
            <a:r>
              <a:rPr lang="zh-TW" altLang="en-US" dirty="0"/>
              <a:t> </a:t>
            </a:r>
            <a:r>
              <a:rPr lang="en-US" altLang="zh-TW" dirty="0"/>
              <a:t>(Version 2)</a:t>
            </a:r>
            <a:endParaRPr lang="en-AU" altLang="zh-TW" dirty="0"/>
          </a:p>
          <a:p>
            <a:r>
              <a:rPr lang="en-AU" altLang="zh-TW" dirty="0"/>
              <a:t>M</a:t>
            </a:r>
            <a:r>
              <a:rPr lang="en-US" altLang="zh-TW" dirty="0" err="1"/>
              <a:t>ichael</a:t>
            </a:r>
            <a:r>
              <a:rPr lang="en-US" altLang="zh-TW" dirty="0"/>
              <a:t> Fong</a:t>
            </a:r>
            <a:endParaRPr lang="zh-TW" altLang="en-US" dirty="0"/>
          </a:p>
        </p:txBody>
      </p:sp>
      <p:sp>
        <p:nvSpPr>
          <p:cNvPr id="5" name="Slide Number Placeholder 4">
            <a:extLst>
              <a:ext uri="{FF2B5EF4-FFF2-40B4-BE49-F238E27FC236}">
                <a16:creationId xmlns:a16="http://schemas.microsoft.com/office/drawing/2014/main" id="{FE4564CD-D651-43E2-A020-0FBDC1C34A43}"/>
              </a:ext>
            </a:extLst>
          </p:cNvPr>
          <p:cNvSpPr>
            <a:spLocks noGrp="1"/>
          </p:cNvSpPr>
          <p:nvPr>
            <p:ph type="sldNum" sz="quarter" idx="12"/>
          </p:nvPr>
        </p:nvSpPr>
        <p:spPr/>
        <p:txBody>
          <a:bodyPr/>
          <a:lstStyle/>
          <a:p>
            <a:fld id="{D1D1B76C-7351-40F1-BB17-DE2BED66E126}" type="slidenum">
              <a:rPr lang="zh-TW" altLang="en-US" smtClean="0"/>
              <a:t>1</a:t>
            </a:fld>
            <a:endParaRPr lang="zh-TW" altLang="en-US"/>
          </a:p>
        </p:txBody>
      </p:sp>
    </p:spTree>
    <p:extLst>
      <p:ext uri="{BB962C8B-B14F-4D97-AF65-F5344CB8AC3E}">
        <p14:creationId xmlns:p14="http://schemas.microsoft.com/office/powerpoint/2010/main" val="30693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BF6-9BD5-42F3-9C7A-3F998ECD7E10}"/>
              </a:ext>
            </a:extLst>
          </p:cNvPr>
          <p:cNvSpPr>
            <a:spLocks noGrp="1"/>
          </p:cNvSpPr>
          <p:nvPr>
            <p:ph type="title"/>
          </p:nvPr>
        </p:nvSpPr>
        <p:spPr/>
        <p:txBody>
          <a:bodyPr/>
          <a:lstStyle/>
          <a:p>
            <a:r>
              <a:rPr lang="zh-TW" altLang="en-US" dirty="0"/>
              <a:t>函件</a:t>
            </a:r>
            <a:r>
              <a:rPr lang="en-US" altLang="zh-TW" dirty="0"/>
              <a:t>:</a:t>
            </a:r>
            <a:r>
              <a:rPr lang="zh-TW" altLang="en-US" dirty="0"/>
              <a:t> 請求重建在象島上被毀的猶太殿宇</a:t>
            </a:r>
          </a:p>
        </p:txBody>
      </p:sp>
      <p:pic>
        <p:nvPicPr>
          <p:cNvPr id="4" name="Picture 3">
            <a:extLst>
              <a:ext uri="{FF2B5EF4-FFF2-40B4-BE49-F238E27FC236}">
                <a16:creationId xmlns:a16="http://schemas.microsoft.com/office/drawing/2014/main" id="{3B2446DC-E95F-4C2A-ADAB-68A623B6322E}"/>
              </a:ext>
            </a:extLst>
          </p:cNvPr>
          <p:cNvPicPr>
            <a:picLocks noChangeAspect="1"/>
          </p:cNvPicPr>
          <p:nvPr/>
        </p:nvPicPr>
        <p:blipFill rotWithShape="1">
          <a:blip r:embed="rId2"/>
          <a:srcRect l="8511" t="63429" r="6484" b="28381"/>
          <a:stretch/>
        </p:blipFill>
        <p:spPr>
          <a:xfrm>
            <a:off x="550817" y="1481629"/>
            <a:ext cx="11090365" cy="1526077"/>
          </a:xfrm>
          <a:prstGeom prst="rect">
            <a:avLst/>
          </a:prstGeom>
        </p:spPr>
      </p:pic>
      <p:pic>
        <p:nvPicPr>
          <p:cNvPr id="5" name="Picture 4">
            <a:extLst>
              <a:ext uri="{FF2B5EF4-FFF2-40B4-BE49-F238E27FC236}">
                <a16:creationId xmlns:a16="http://schemas.microsoft.com/office/drawing/2014/main" id="{66FA2199-5056-4949-A02C-54387B9DC7D4}"/>
              </a:ext>
            </a:extLst>
          </p:cNvPr>
          <p:cNvPicPr>
            <a:picLocks noChangeAspect="1"/>
          </p:cNvPicPr>
          <p:nvPr/>
        </p:nvPicPr>
        <p:blipFill rotWithShape="1">
          <a:blip r:embed="rId3"/>
          <a:srcRect l="6133" t="46716" r="6868" b="45333"/>
          <a:stretch/>
        </p:blipFill>
        <p:spPr>
          <a:xfrm>
            <a:off x="550817" y="4613332"/>
            <a:ext cx="11090365" cy="1440149"/>
          </a:xfrm>
          <a:prstGeom prst="rect">
            <a:avLst/>
          </a:prstGeom>
        </p:spPr>
      </p:pic>
      <p:sp>
        <p:nvSpPr>
          <p:cNvPr id="6" name="Rectangle 5">
            <a:extLst>
              <a:ext uri="{FF2B5EF4-FFF2-40B4-BE49-F238E27FC236}">
                <a16:creationId xmlns:a16="http://schemas.microsoft.com/office/drawing/2014/main" id="{31A4C93C-3E76-4352-A051-DFE7F78F7B75}"/>
              </a:ext>
            </a:extLst>
          </p:cNvPr>
          <p:cNvSpPr/>
          <p:nvPr/>
        </p:nvSpPr>
        <p:spPr>
          <a:xfrm>
            <a:off x="7682895" y="1910254"/>
            <a:ext cx="2937208" cy="310432"/>
          </a:xfrm>
          <a:prstGeom prst="rect">
            <a:avLst/>
          </a:prstGeom>
          <a:solidFill>
            <a:schemeClr val="accent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9" name="Rectangle 8">
            <a:extLst>
              <a:ext uri="{FF2B5EF4-FFF2-40B4-BE49-F238E27FC236}">
                <a16:creationId xmlns:a16="http://schemas.microsoft.com/office/drawing/2014/main" id="{63D0C846-9E98-4921-ACC5-DB1172EE9CA8}"/>
              </a:ext>
            </a:extLst>
          </p:cNvPr>
          <p:cNvSpPr/>
          <p:nvPr/>
        </p:nvSpPr>
        <p:spPr>
          <a:xfrm>
            <a:off x="4636738" y="4950823"/>
            <a:ext cx="3279353" cy="337490"/>
          </a:xfrm>
          <a:prstGeom prst="rect">
            <a:avLst/>
          </a:prstGeom>
          <a:solidFill>
            <a:srgbClr val="00B050">
              <a:alpha val="50000"/>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0" name="Callout: Bent Line 9">
            <a:extLst>
              <a:ext uri="{FF2B5EF4-FFF2-40B4-BE49-F238E27FC236}">
                <a16:creationId xmlns:a16="http://schemas.microsoft.com/office/drawing/2014/main" id="{85C9C996-5FA7-4E66-81AB-16D68000CA08}"/>
              </a:ext>
            </a:extLst>
          </p:cNvPr>
          <p:cNvSpPr/>
          <p:nvPr/>
        </p:nvSpPr>
        <p:spPr>
          <a:xfrm>
            <a:off x="5422537" y="3561577"/>
            <a:ext cx="3788229" cy="813667"/>
          </a:xfrm>
          <a:prstGeom prst="borderCallout2">
            <a:avLst>
              <a:gd name="adj1" fmla="val 65596"/>
              <a:gd name="adj2" fmla="val -7155"/>
              <a:gd name="adj3" fmla="val 65597"/>
              <a:gd name="adj4" fmla="val -17256"/>
              <a:gd name="adj5" fmla="val 169664"/>
              <a:gd name="adj6" fmla="val -17988"/>
            </a:avLst>
          </a:prstGeom>
          <a:solidFill>
            <a:srgbClr val="00D25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t>撒馬利亞人</a:t>
            </a:r>
            <a:r>
              <a:rPr lang="zh-TW" altLang="en-US" dirty="0"/>
              <a:t>領袖 </a:t>
            </a:r>
            <a:r>
              <a:rPr lang="zh-TW" altLang="en-US" sz="2000" dirty="0"/>
              <a:t>參巴拉 </a:t>
            </a:r>
            <a:r>
              <a:rPr lang="en-US" altLang="zh-TW" sz="2000" dirty="0"/>
              <a:t>(</a:t>
            </a:r>
            <a:r>
              <a:rPr lang="zh-TW" altLang="en-US" sz="2000" dirty="0"/>
              <a:t>和倫人</a:t>
            </a:r>
            <a:r>
              <a:rPr lang="en-US" altLang="zh-TW" sz="2000" dirty="0"/>
              <a:t>)</a:t>
            </a:r>
            <a:br>
              <a:rPr lang="en-US" altLang="zh-TW" sz="2000" dirty="0"/>
            </a:br>
            <a:r>
              <a:rPr lang="zh-TW" altLang="en-US" sz="2000" dirty="0"/>
              <a:t>尼希米記 </a:t>
            </a:r>
            <a:r>
              <a:rPr lang="en-US" altLang="zh-TW" sz="2000" dirty="0"/>
              <a:t>2:19</a:t>
            </a:r>
            <a:endParaRPr lang="zh-TW" altLang="en-US" sz="2000" dirty="0"/>
          </a:p>
        </p:txBody>
      </p:sp>
      <p:sp>
        <p:nvSpPr>
          <p:cNvPr id="11" name="Callout: Bent Line 10">
            <a:extLst>
              <a:ext uri="{FF2B5EF4-FFF2-40B4-BE49-F238E27FC236}">
                <a16:creationId xmlns:a16="http://schemas.microsoft.com/office/drawing/2014/main" id="{5BF594EF-AFC8-43BB-BB5C-0B9FCC061423}"/>
              </a:ext>
            </a:extLst>
          </p:cNvPr>
          <p:cNvSpPr/>
          <p:nvPr/>
        </p:nvSpPr>
        <p:spPr>
          <a:xfrm>
            <a:off x="9536655" y="3028454"/>
            <a:ext cx="2157509" cy="997742"/>
          </a:xfrm>
          <a:prstGeom prst="borderCallout2">
            <a:avLst>
              <a:gd name="adj1" fmla="val 18750"/>
              <a:gd name="adj2" fmla="val -8333"/>
              <a:gd name="adj3" fmla="val 18750"/>
              <a:gd name="adj4" fmla="val -16667"/>
              <a:gd name="adj5" fmla="val -82247"/>
              <a:gd name="adj6" fmla="val -17436"/>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約哈難 </a:t>
            </a:r>
            <a:br>
              <a:rPr lang="en-US" altLang="zh-TW" dirty="0"/>
            </a:br>
            <a:r>
              <a:rPr lang="en-US" altLang="zh-TW" dirty="0"/>
              <a:t>(</a:t>
            </a:r>
            <a:r>
              <a:rPr lang="zh-TW" altLang="en-US" dirty="0"/>
              <a:t>以利亞實的兒子</a:t>
            </a:r>
            <a:r>
              <a:rPr lang="en-US" altLang="zh-TW" dirty="0"/>
              <a:t>)</a:t>
            </a:r>
            <a:r>
              <a:rPr lang="zh-TW" altLang="en-US" dirty="0"/>
              <a:t>尼希米記 </a:t>
            </a:r>
            <a:r>
              <a:rPr lang="en-US" altLang="zh-TW" dirty="0"/>
              <a:t>12:23</a:t>
            </a:r>
            <a:endParaRPr lang="zh-TW" altLang="en-US" dirty="0"/>
          </a:p>
        </p:txBody>
      </p:sp>
      <p:sp>
        <p:nvSpPr>
          <p:cNvPr id="8" name="Slide Number Placeholder 7">
            <a:extLst>
              <a:ext uri="{FF2B5EF4-FFF2-40B4-BE49-F238E27FC236}">
                <a16:creationId xmlns:a16="http://schemas.microsoft.com/office/drawing/2014/main" id="{0A39E88D-9E4D-4054-AA94-032F4A96AA42}"/>
              </a:ext>
            </a:extLst>
          </p:cNvPr>
          <p:cNvSpPr>
            <a:spLocks noGrp="1"/>
          </p:cNvSpPr>
          <p:nvPr>
            <p:ph type="sldNum" sz="quarter" idx="12"/>
          </p:nvPr>
        </p:nvSpPr>
        <p:spPr/>
        <p:txBody>
          <a:bodyPr/>
          <a:lstStyle/>
          <a:p>
            <a:fld id="{D1D1B76C-7351-40F1-BB17-DE2BED66E126}" type="slidenum">
              <a:rPr lang="zh-TW" altLang="en-US" smtClean="0"/>
              <a:t>10</a:t>
            </a:fld>
            <a:endParaRPr lang="zh-TW" altLang="en-US"/>
          </a:p>
        </p:txBody>
      </p:sp>
    </p:spTree>
    <p:extLst>
      <p:ext uri="{BB962C8B-B14F-4D97-AF65-F5344CB8AC3E}">
        <p14:creationId xmlns:p14="http://schemas.microsoft.com/office/powerpoint/2010/main" val="95192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9FF1C-05B4-4E16-A75C-861FFAE485B4}"/>
              </a:ext>
            </a:extLst>
          </p:cNvPr>
          <p:cNvSpPr>
            <a:spLocks noGrp="1"/>
          </p:cNvSpPr>
          <p:nvPr>
            <p:ph type="title"/>
          </p:nvPr>
        </p:nvSpPr>
        <p:spPr/>
        <p:txBody>
          <a:bodyPr/>
          <a:lstStyle/>
          <a:p>
            <a:r>
              <a:rPr lang="zh-TW" altLang="en-US" cap="none" dirty="0"/>
              <a:t>阿蘭尼亞 </a:t>
            </a:r>
            <a:r>
              <a:rPr lang="en-AU" altLang="zh-TW" cap="none" dirty="0" err="1"/>
              <a:t>Ananiah</a:t>
            </a:r>
            <a:r>
              <a:rPr lang="en-AU" altLang="zh-TW" cap="none" dirty="0"/>
              <a:t> </a:t>
            </a:r>
            <a:r>
              <a:rPr lang="zh-TW" altLang="en-US" cap="none" dirty="0"/>
              <a:t>和 它蜜</a:t>
            </a:r>
            <a:r>
              <a:rPr lang="en-AU" altLang="zh-TW" cap="none" dirty="0"/>
              <a:t> </a:t>
            </a:r>
            <a:r>
              <a:rPr lang="en-US" altLang="zh-TW" cap="none" dirty="0"/>
              <a:t>T</a:t>
            </a:r>
            <a:r>
              <a:rPr lang="en-AU" altLang="zh-TW" cap="none" dirty="0" err="1"/>
              <a:t>amut</a:t>
            </a:r>
            <a:r>
              <a:rPr lang="zh-TW" altLang="en-US" cap="none" dirty="0"/>
              <a:t> 的婚姻契</a:t>
            </a:r>
            <a:r>
              <a:rPr lang="zh-TW" altLang="en-US" dirty="0"/>
              <a:t>約</a:t>
            </a:r>
            <a:br>
              <a:rPr lang="en-US" altLang="zh-TW" dirty="0"/>
            </a:br>
            <a:r>
              <a:rPr lang="en-US" altLang="zh-TW" dirty="0"/>
              <a:t>(</a:t>
            </a:r>
            <a:r>
              <a:rPr lang="zh-TW" altLang="en-US" dirty="0"/>
              <a:t>主前 </a:t>
            </a:r>
            <a:r>
              <a:rPr lang="en-AU" altLang="zh-TW" dirty="0"/>
              <a:t>449 </a:t>
            </a:r>
            <a:r>
              <a:rPr lang="zh-TW" altLang="en-US" dirty="0"/>
              <a:t>年</a:t>
            </a:r>
            <a:r>
              <a:rPr lang="en-AU" altLang="zh-TW" cap="none" dirty="0"/>
              <a:t>)</a:t>
            </a:r>
            <a:endParaRPr lang="zh-TW" altLang="en-US" cap="none" dirty="0"/>
          </a:p>
        </p:txBody>
      </p:sp>
      <p:pic>
        <p:nvPicPr>
          <p:cNvPr id="5" name="Content Placeholder 4">
            <a:extLst>
              <a:ext uri="{FF2B5EF4-FFF2-40B4-BE49-F238E27FC236}">
                <a16:creationId xmlns:a16="http://schemas.microsoft.com/office/drawing/2014/main" id="{9A14E8E7-9DFB-4ABB-A169-CA53E31F54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3736" y="1699069"/>
            <a:ext cx="6249304" cy="5158931"/>
          </a:xfrm>
        </p:spPr>
      </p:pic>
      <p:sp>
        <p:nvSpPr>
          <p:cNvPr id="4" name="Slide Number Placeholder 3">
            <a:extLst>
              <a:ext uri="{FF2B5EF4-FFF2-40B4-BE49-F238E27FC236}">
                <a16:creationId xmlns:a16="http://schemas.microsoft.com/office/drawing/2014/main" id="{B9BB51D1-2904-4F66-94AF-3FB406C12624}"/>
              </a:ext>
            </a:extLst>
          </p:cNvPr>
          <p:cNvSpPr>
            <a:spLocks noGrp="1"/>
          </p:cNvSpPr>
          <p:nvPr>
            <p:ph type="sldNum" sz="quarter" idx="12"/>
          </p:nvPr>
        </p:nvSpPr>
        <p:spPr/>
        <p:txBody>
          <a:bodyPr/>
          <a:lstStyle/>
          <a:p>
            <a:fld id="{D1D1B76C-7351-40F1-BB17-DE2BED66E126}" type="slidenum">
              <a:rPr lang="zh-TW" altLang="en-US" smtClean="0"/>
              <a:t>11</a:t>
            </a:fld>
            <a:endParaRPr lang="zh-TW" altLang="en-US"/>
          </a:p>
        </p:txBody>
      </p:sp>
    </p:spTree>
    <p:extLst>
      <p:ext uri="{BB962C8B-B14F-4D97-AF65-F5344CB8AC3E}">
        <p14:creationId xmlns:p14="http://schemas.microsoft.com/office/powerpoint/2010/main" val="228539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5F80-D035-478E-A3AE-99544C6F659A}"/>
              </a:ext>
            </a:extLst>
          </p:cNvPr>
          <p:cNvSpPr>
            <a:spLocks noGrp="1"/>
          </p:cNvSpPr>
          <p:nvPr>
            <p:ph type="title"/>
          </p:nvPr>
        </p:nvSpPr>
        <p:spPr>
          <a:xfrm>
            <a:off x="1451580" y="804519"/>
            <a:ext cx="5396694" cy="963321"/>
          </a:xfrm>
        </p:spPr>
        <p:txBody>
          <a:bodyPr/>
          <a:lstStyle/>
          <a:p>
            <a:r>
              <a:rPr lang="zh-TW" altLang="en-US" dirty="0"/>
              <a:t>土地轉售</a:t>
            </a:r>
            <a:r>
              <a:rPr lang="zh-TW" altLang="en-US" cap="none" dirty="0"/>
              <a:t>契</a:t>
            </a:r>
            <a:r>
              <a:rPr lang="zh-TW" altLang="en-US" dirty="0"/>
              <a:t>約</a:t>
            </a:r>
          </a:p>
        </p:txBody>
      </p:sp>
      <p:pic>
        <p:nvPicPr>
          <p:cNvPr id="5" name="Content Placeholder 4">
            <a:extLst>
              <a:ext uri="{FF2B5EF4-FFF2-40B4-BE49-F238E27FC236}">
                <a16:creationId xmlns:a16="http://schemas.microsoft.com/office/drawing/2014/main" id="{33BFC260-6629-42E2-AEF3-FBA59C7016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8273" y="-1934445"/>
            <a:ext cx="4834918" cy="10103994"/>
          </a:xfrm>
        </p:spPr>
      </p:pic>
      <p:sp>
        <p:nvSpPr>
          <p:cNvPr id="8" name="Content Placeholder 2">
            <a:extLst>
              <a:ext uri="{FF2B5EF4-FFF2-40B4-BE49-F238E27FC236}">
                <a16:creationId xmlns:a16="http://schemas.microsoft.com/office/drawing/2014/main" id="{2A1424C0-B82E-4108-922D-A5E1A1AE1D15}"/>
              </a:ext>
            </a:extLst>
          </p:cNvPr>
          <p:cNvSpPr txBox="1">
            <a:spLocks/>
          </p:cNvSpPr>
          <p:nvPr/>
        </p:nvSpPr>
        <p:spPr>
          <a:xfrm>
            <a:off x="841979" y="3628365"/>
            <a:ext cx="5548661" cy="216283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AU" altLang="zh-TW" sz="3200" dirty="0" err="1"/>
              <a:t>Bagazust</a:t>
            </a:r>
            <a:r>
              <a:rPr lang="en-AU" altLang="zh-TW" sz="3200" dirty="0"/>
              <a:t> </a:t>
            </a:r>
            <a:r>
              <a:rPr lang="zh-TW" altLang="en-US" sz="3200" dirty="0"/>
              <a:t>和</a:t>
            </a:r>
            <a:r>
              <a:rPr lang="en-AU" altLang="zh-TW" sz="3200" dirty="0"/>
              <a:t> </a:t>
            </a:r>
            <a:r>
              <a:rPr lang="en-AU" altLang="zh-TW" sz="3200" dirty="0" err="1"/>
              <a:t>Ubil</a:t>
            </a:r>
            <a:r>
              <a:rPr lang="zh-TW" altLang="en-US" sz="3200" dirty="0"/>
              <a:t> 轉售土地予</a:t>
            </a:r>
            <a:br>
              <a:rPr lang="en-US" altLang="zh-TW" sz="3200" dirty="0"/>
            </a:br>
            <a:r>
              <a:rPr lang="zh-TW" altLang="en-US" sz="3200" dirty="0"/>
              <a:t>阿蘭尼亞 </a:t>
            </a:r>
            <a:r>
              <a:rPr lang="en-AU" altLang="zh-TW" sz="3200" dirty="0" err="1"/>
              <a:t>Ananiah</a:t>
            </a:r>
            <a:br>
              <a:rPr lang="en-AU" altLang="zh-TW" sz="3200" dirty="0"/>
            </a:br>
            <a:r>
              <a:rPr lang="en-US" altLang="zh-TW" sz="3200" dirty="0"/>
              <a:t>(</a:t>
            </a:r>
            <a:r>
              <a:rPr lang="zh-TW" altLang="en-US" sz="3200" dirty="0"/>
              <a:t>主前 </a:t>
            </a:r>
            <a:r>
              <a:rPr lang="en-US" altLang="zh-TW" sz="3200" dirty="0"/>
              <a:t>437</a:t>
            </a:r>
            <a:r>
              <a:rPr lang="zh-TW" altLang="en-US" sz="3200" dirty="0"/>
              <a:t> 年</a:t>
            </a:r>
            <a:r>
              <a:rPr lang="en-AU" altLang="zh-TW" sz="3200" dirty="0"/>
              <a:t>)</a:t>
            </a:r>
            <a:endParaRPr lang="zh-TW" altLang="en-US" sz="3200" dirty="0"/>
          </a:p>
        </p:txBody>
      </p:sp>
      <p:sp>
        <p:nvSpPr>
          <p:cNvPr id="4" name="Slide Number Placeholder 3">
            <a:extLst>
              <a:ext uri="{FF2B5EF4-FFF2-40B4-BE49-F238E27FC236}">
                <a16:creationId xmlns:a16="http://schemas.microsoft.com/office/drawing/2014/main" id="{E23C1EDE-9A3C-4B36-9A0F-CB1EA20700A6}"/>
              </a:ext>
            </a:extLst>
          </p:cNvPr>
          <p:cNvSpPr>
            <a:spLocks noGrp="1"/>
          </p:cNvSpPr>
          <p:nvPr>
            <p:ph type="sldNum" sz="quarter" idx="12"/>
          </p:nvPr>
        </p:nvSpPr>
        <p:spPr/>
        <p:txBody>
          <a:bodyPr/>
          <a:lstStyle/>
          <a:p>
            <a:fld id="{D1D1B76C-7351-40F1-BB17-DE2BED66E126}" type="slidenum">
              <a:rPr lang="zh-TW" altLang="en-US" smtClean="0"/>
              <a:t>12</a:t>
            </a:fld>
            <a:endParaRPr lang="zh-TW" altLang="en-US"/>
          </a:p>
        </p:txBody>
      </p:sp>
    </p:spTree>
    <p:extLst>
      <p:ext uri="{BB962C8B-B14F-4D97-AF65-F5344CB8AC3E}">
        <p14:creationId xmlns:p14="http://schemas.microsoft.com/office/powerpoint/2010/main" val="262105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BFC347-928D-457A-A64F-FF90C11CA279}"/>
              </a:ext>
            </a:extLst>
          </p:cNvPr>
          <p:cNvPicPr>
            <a:picLocks noChangeAspect="1"/>
          </p:cNvPicPr>
          <p:nvPr/>
        </p:nvPicPr>
        <p:blipFill rotWithShape="1">
          <a:blip r:embed="rId2">
            <a:extLst>
              <a:ext uri="{28A0092B-C50C-407E-A947-70E740481C1C}">
                <a14:useLocalDpi xmlns:a14="http://schemas.microsoft.com/office/drawing/2010/main" val="0"/>
              </a:ext>
            </a:extLst>
          </a:blip>
          <a:srcRect l="1480" t="5111"/>
          <a:stretch/>
        </p:blipFill>
        <p:spPr>
          <a:xfrm>
            <a:off x="-390377" y="2905760"/>
            <a:ext cx="7979726" cy="3435541"/>
          </a:xfrm>
          <a:prstGeom prst="rect">
            <a:avLst/>
          </a:prstGeom>
        </p:spPr>
      </p:pic>
      <p:sp>
        <p:nvSpPr>
          <p:cNvPr id="2" name="Title 1">
            <a:extLst>
              <a:ext uri="{FF2B5EF4-FFF2-40B4-BE49-F238E27FC236}">
                <a16:creationId xmlns:a16="http://schemas.microsoft.com/office/drawing/2014/main" id="{113C8EB5-85C8-44CA-8093-4731E3F6E2E6}"/>
              </a:ext>
            </a:extLst>
          </p:cNvPr>
          <p:cNvSpPr>
            <a:spLocks noGrp="1"/>
          </p:cNvSpPr>
          <p:nvPr>
            <p:ph type="title"/>
          </p:nvPr>
        </p:nvSpPr>
        <p:spPr/>
        <p:txBody>
          <a:bodyPr/>
          <a:lstStyle/>
          <a:p>
            <a:r>
              <a:rPr lang="zh-TW" altLang="en-US" dirty="0"/>
              <a:t>逾越節古卷 </a:t>
            </a:r>
            <a:r>
              <a:rPr lang="en-AU" altLang="zh-TW" cap="none" dirty="0"/>
              <a:t>Passover </a:t>
            </a:r>
            <a:r>
              <a:rPr lang="en-US" altLang="zh-TW" cap="none" dirty="0"/>
              <a:t>P</a:t>
            </a:r>
            <a:r>
              <a:rPr lang="en-AU" altLang="zh-TW" cap="none" dirty="0" err="1"/>
              <a:t>apyrus</a:t>
            </a:r>
            <a:endParaRPr lang="zh-TW" altLang="en-US" cap="none" dirty="0"/>
          </a:p>
        </p:txBody>
      </p:sp>
      <p:pic>
        <p:nvPicPr>
          <p:cNvPr id="7" name="Picture 6">
            <a:extLst>
              <a:ext uri="{FF2B5EF4-FFF2-40B4-BE49-F238E27FC236}">
                <a16:creationId xmlns:a16="http://schemas.microsoft.com/office/drawing/2014/main" id="{94341069-F998-40E7-888C-09A8E8B8B936}"/>
              </a:ext>
            </a:extLst>
          </p:cNvPr>
          <p:cNvPicPr>
            <a:picLocks noChangeAspect="1"/>
          </p:cNvPicPr>
          <p:nvPr/>
        </p:nvPicPr>
        <p:blipFill rotWithShape="1">
          <a:blip r:embed="rId3">
            <a:extLst>
              <a:ext uri="{28A0092B-C50C-407E-A947-70E740481C1C}">
                <a14:useLocalDpi xmlns:a14="http://schemas.microsoft.com/office/drawing/2010/main" val="0"/>
              </a:ext>
            </a:extLst>
          </a:blip>
          <a:srcRect t="7190" b="19134"/>
          <a:stretch/>
        </p:blipFill>
        <p:spPr>
          <a:xfrm>
            <a:off x="-458490" y="2214880"/>
            <a:ext cx="8115952" cy="690880"/>
          </a:xfrm>
          <a:prstGeom prst="rect">
            <a:avLst/>
          </a:prstGeom>
        </p:spPr>
      </p:pic>
      <p:pic>
        <p:nvPicPr>
          <p:cNvPr id="5" name="Content Placeholder 4">
            <a:extLst>
              <a:ext uri="{FF2B5EF4-FFF2-40B4-BE49-F238E27FC236}">
                <a16:creationId xmlns:a16="http://schemas.microsoft.com/office/drawing/2014/main" id="{BA8EBB69-265E-4ACC-80BB-A43F2EED42E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182798" y="0"/>
            <a:ext cx="5009202" cy="7492397"/>
          </a:xfrm>
        </p:spPr>
      </p:pic>
      <p:sp>
        <p:nvSpPr>
          <p:cNvPr id="10" name="TextBox 9">
            <a:extLst>
              <a:ext uri="{FF2B5EF4-FFF2-40B4-BE49-F238E27FC236}">
                <a16:creationId xmlns:a16="http://schemas.microsoft.com/office/drawing/2014/main" id="{0D22B6C2-33A9-486E-B672-37DA7F48CDAB}"/>
              </a:ext>
            </a:extLst>
          </p:cNvPr>
          <p:cNvSpPr txBox="1"/>
          <p:nvPr/>
        </p:nvSpPr>
        <p:spPr>
          <a:xfrm>
            <a:off x="219700" y="6156479"/>
            <a:ext cx="6353021"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AU" altLang="zh-TW" sz="1400" i="1" dirty="0"/>
              <a:t>The Elephantine Papyri in English</a:t>
            </a:r>
            <a:r>
              <a:rPr lang="en-US" altLang="zh-TW" sz="1400" i="1" dirty="0"/>
              <a:t>:</a:t>
            </a:r>
            <a:r>
              <a:rPr lang="zh-TW" altLang="en-US" sz="1400" i="1" dirty="0"/>
              <a:t>  </a:t>
            </a:r>
            <a:r>
              <a:rPr lang="en-AU" altLang="zh-TW" sz="1400" i="1" dirty="0"/>
              <a:t>Three Millennia of Cross-Cultural Continuity and Change</a:t>
            </a:r>
            <a:r>
              <a:rPr lang="en-AU" altLang="zh-TW" sz="1400" dirty="0"/>
              <a:t> </a:t>
            </a:r>
            <a:br>
              <a:rPr lang="en-AU" altLang="zh-TW" sz="1400" dirty="0"/>
            </a:br>
            <a:r>
              <a:rPr lang="en-AU" altLang="zh-TW" sz="1400" dirty="0"/>
              <a:t>by Bezalel</a:t>
            </a:r>
            <a:r>
              <a:rPr lang="zh-TW" altLang="en-US" sz="1400" dirty="0"/>
              <a:t> </a:t>
            </a:r>
            <a:r>
              <a:rPr lang="en-AU" altLang="zh-TW" sz="1400" dirty="0" err="1"/>
              <a:t>Porten</a:t>
            </a:r>
            <a:r>
              <a:rPr lang="en-AU" altLang="zh-TW" sz="1400" dirty="0"/>
              <a:t>, p.125-6</a:t>
            </a:r>
          </a:p>
        </p:txBody>
      </p:sp>
      <p:sp>
        <p:nvSpPr>
          <p:cNvPr id="4" name="Slide Number Placeholder 3">
            <a:extLst>
              <a:ext uri="{FF2B5EF4-FFF2-40B4-BE49-F238E27FC236}">
                <a16:creationId xmlns:a16="http://schemas.microsoft.com/office/drawing/2014/main" id="{CF87AFD2-F54E-4A38-8066-632F19B25A85}"/>
              </a:ext>
            </a:extLst>
          </p:cNvPr>
          <p:cNvSpPr>
            <a:spLocks noGrp="1"/>
          </p:cNvSpPr>
          <p:nvPr>
            <p:ph type="sldNum" sz="quarter" idx="12"/>
          </p:nvPr>
        </p:nvSpPr>
        <p:spPr/>
        <p:txBody>
          <a:bodyPr/>
          <a:lstStyle/>
          <a:p>
            <a:fld id="{D1D1B76C-7351-40F1-BB17-DE2BED66E126}" type="slidenum">
              <a:rPr lang="zh-TW" altLang="en-US" smtClean="0"/>
              <a:t>13</a:t>
            </a:fld>
            <a:endParaRPr lang="zh-TW" altLang="en-US"/>
          </a:p>
        </p:txBody>
      </p:sp>
    </p:spTree>
    <p:extLst>
      <p:ext uri="{BB962C8B-B14F-4D97-AF65-F5344CB8AC3E}">
        <p14:creationId xmlns:p14="http://schemas.microsoft.com/office/powerpoint/2010/main" val="2342127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D7D-B378-4644-BFC2-605D76CF1955}"/>
              </a:ext>
            </a:extLst>
          </p:cNvPr>
          <p:cNvSpPr>
            <a:spLocks noGrp="1"/>
          </p:cNvSpPr>
          <p:nvPr>
            <p:ph type="title"/>
          </p:nvPr>
        </p:nvSpPr>
        <p:spPr/>
        <p:txBody>
          <a:bodyPr/>
          <a:lstStyle/>
          <a:p>
            <a:endParaRPr lang="zh-TW" altLang="en-US"/>
          </a:p>
        </p:txBody>
      </p:sp>
      <p:sp>
        <p:nvSpPr>
          <p:cNvPr id="3" name="Content Placeholder 2">
            <a:extLst>
              <a:ext uri="{FF2B5EF4-FFF2-40B4-BE49-F238E27FC236}">
                <a16:creationId xmlns:a16="http://schemas.microsoft.com/office/drawing/2014/main" id="{D67195DB-3B64-421D-915D-D31EE506763C}"/>
              </a:ext>
            </a:extLst>
          </p:cNvPr>
          <p:cNvSpPr>
            <a:spLocks noGrp="1"/>
          </p:cNvSpPr>
          <p:nvPr>
            <p:ph idx="1"/>
          </p:nvPr>
        </p:nvSpPr>
        <p:spPr>
          <a:xfrm>
            <a:off x="239721" y="150061"/>
            <a:ext cx="11542975" cy="3278939"/>
          </a:xfrm>
        </p:spPr>
        <p:style>
          <a:lnRef idx="2">
            <a:schemeClr val="dk1"/>
          </a:lnRef>
          <a:fillRef idx="1">
            <a:schemeClr val="lt1"/>
          </a:fillRef>
          <a:effectRef idx="0">
            <a:schemeClr val="dk1"/>
          </a:effectRef>
          <a:fontRef idx="minor">
            <a:schemeClr val="dk1"/>
          </a:fontRef>
        </p:style>
        <p:txBody>
          <a:bodyPr>
            <a:normAutofit fontScale="92500"/>
          </a:bodyPr>
          <a:lstStyle/>
          <a:p>
            <a:r>
              <a:rPr lang="zh-TW" altLang="zh-TW" dirty="0"/>
              <a:t>這封信重要性在於我們對哈拿尼</a:t>
            </a:r>
            <a:r>
              <a:rPr lang="zh-TW" altLang="en-US" dirty="0"/>
              <a:t>亞</a:t>
            </a:r>
            <a:r>
              <a:rPr lang="zh-TW" altLang="zh-TW" dirty="0"/>
              <a:t>的身份的無知，以及我們失去大流士下達至阿爾薩姆的命令（指示</a:t>
            </a:r>
            <a:r>
              <a:rPr lang="en-AU" altLang="zh-TW" dirty="0"/>
              <a:t>I</a:t>
            </a:r>
            <a:r>
              <a:rPr lang="zh-TW" altLang="zh-TW" dirty="0"/>
              <a:t>）而使我們無法完全理解其目的。哈拿尼</a:t>
            </a:r>
            <a:r>
              <a:rPr lang="zh-TW" altLang="en-US" dirty="0"/>
              <a:t>亞</a:t>
            </a:r>
            <a:r>
              <a:rPr lang="zh-TW" altLang="zh-TW" dirty="0"/>
              <a:t>是在耶路撒冷的猶太當局或波斯王室的主動下，或在回應象島猶太人的請願時，從埃及以外的地方抵達的。如果是後者，我們可以想像他們遵守逾越節和無酵餅的雙重節日或會被埃及祭司所阻擋。</a:t>
            </a:r>
            <a:r>
              <a:rPr lang="zh-TW" altLang="zh-TW" b="1" dirty="0">
                <a:highlight>
                  <a:srgbClr val="FFFF00"/>
                </a:highlight>
              </a:rPr>
              <a:t>哈拿尼</a:t>
            </a:r>
            <a:r>
              <a:rPr lang="zh-TW" altLang="en-US" b="1" dirty="0">
                <a:highlight>
                  <a:srgbClr val="FFFF00"/>
                </a:highlight>
              </a:rPr>
              <a:t>亞</a:t>
            </a:r>
            <a:r>
              <a:rPr lang="zh-TW" altLang="zh-TW" b="1" dirty="0">
                <a:highlight>
                  <a:srgbClr val="FFFF00"/>
                </a:highlight>
              </a:rPr>
              <a:t>成功獲得國王對其傳統權利的確認，並主動提出了三或四個律例要求</a:t>
            </a:r>
            <a:r>
              <a:rPr lang="zh-TW" altLang="zh-TW" dirty="0"/>
              <a:t>（指示</a:t>
            </a:r>
            <a:r>
              <a:rPr lang="en-AU" altLang="zh-TW" dirty="0"/>
              <a:t>II</a:t>
            </a:r>
            <a:r>
              <a:rPr lang="zh-TW" altLang="zh-TW" dirty="0"/>
              <a:t>），例如在七天節日期間吃無酵餅。然後有其他律例要求，例如不在第一天和最後一天的工作，以及關於純度，發酵飲料和酵母儲</a:t>
            </a:r>
            <a:r>
              <a:rPr lang="en-AU" altLang="zh-TW" dirty="0"/>
              <a:t>​​</a:t>
            </a:r>
            <a:r>
              <a:rPr lang="zh-TW" altLang="zh-TW" dirty="0"/>
              <a:t>存的創新解釋（指示</a:t>
            </a:r>
            <a:r>
              <a:rPr lang="en-AU" altLang="zh-TW" dirty="0"/>
              <a:t>III</a:t>
            </a:r>
            <a:r>
              <a:rPr lang="zh-TW" altLang="zh-TW" dirty="0"/>
              <a:t>）。後者可能是耶路撒冷最近的裁決。</a:t>
            </a:r>
            <a:r>
              <a:rPr lang="zh-TW" altLang="en-US" dirty="0"/>
              <a:t>不明</a:t>
            </a:r>
            <a:r>
              <a:rPr lang="zh-TW" altLang="zh-TW" dirty="0"/>
              <a:t>的是</a:t>
            </a:r>
            <a:r>
              <a:rPr lang="zh-TW" altLang="en-US" dirty="0"/>
              <a:t>守</a:t>
            </a:r>
            <a:r>
              <a:rPr lang="zh-TW" altLang="zh-TW" dirty="0"/>
              <a:t>逾越節的第一個夜晚和白天的方式</a:t>
            </a:r>
            <a:r>
              <a:rPr lang="zh-TW" altLang="en-US" dirty="0"/>
              <a:t>：</a:t>
            </a:r>
            <a:r>
              <a:rPr lang="zh-TW" altLang="zh-TW" dirty="0"/>
              <a:t>牲祭</a:t>
            </a:r>
            <a:r>
              <a:rPr lang="zh-TW" altLang="en-US" dirty="0"/>
              <a:t>是在</a:t>
            </a:r>
            <a:r>
              <a:rPr lang="zh-TW" altLang="zh-TW" dirty="0"/>
              <a:t>家內作的，還是</a:t>
            </a:r>
            <a:r>
              <a:rPr lang="zh-TW" altLang="en-US" dirty="0"/>
              <a:t>在</a:t>
            </a:r>
            <a:r>
              <a:rPr lang="zh-TW" altLang="zh-TW" dirty="0"/>
              <a:t>殿內作？作為一封節日信件，這封信讓人想起希西家王關於逾越節，以斯帖和末底改關於普珥節的信件，以及耶路撒冷當局關於修殿節的信（歷代志下</a:t>
            </a:r>
            <a:r>
              <a:rPr lang="en-AU" altLang="zh-TW" dirty="0"/>
              <a:t>30:1-9; </a:t>
            </a:r>
            <a:r>
              <a:rPr lang="zh-TW" altLang="zh-TW" dirty="0"/>
              <a:t>以斯帖記 </a:t>
            </a:r>
            <a:r>
              <a:rPr lang="en-AU" altLang="zh-TW" dirty="0"/>
              <a:t>9:20-32; </a:t>
            </a:r>
            <a:r>
              <a:rPr lang="zh-TW" altLang="zh-TW" dirty="0"/>
              <a:t>馬加比二書</a:t>
            </a:r>
            <a:r>
              <a:rPr lang="en-AU" altLang="zh-TW" dirty="0"/>
              <a:t>1:1 - 2:18</a:t>
            </a:r>
            <a:r>
              <a:rPr lang="zh-TW" altLang="zh-TW" dirty="0"/>
              <a:t>）。</a:t>
            </a:r>
            <a:endParaRPr lang="zh-TW" altLang="en-US" dirty="0"/>
          </a:p>
        </p:txBody>
      </p:sp>
      <p:pic>
        <p:nvPicPr>
          <p:cNvPr id="4" name="Picture 3">
            <a:extLst>
              <a:ext uri="{FF2B5EF4-FFF2-40B4-BE49-F238E27FC236}">
                <a16:creationId xmlns:a16="http://schemas.microsoft.com/office/drawing/2014/main" id="{0CFDD78A-A68B-4303-98D6-2BE9836A35E1}"/>
              </a:ext>
            </a:extLst>
          </p:cNvPr>
          <p:cNvPicPr>
            <a:picLocks noChangeAspect="1"/>
          </p:cNvPicPr>
          <p:nvPr/>
        </p:nvPicPr>
        <p:blipFill rotWithShape="1">
          <a:blip r:embed="rId2"/>
          <a:srcRect t="37436" b="40595"/>
          <a:stretch/>
        </p:blipFill>
        <p:spPr>
          <a:xfrm>
            <a:off x="239721" y="3509165"/>
            <a:ext cx="10673855" cy="3348835"/>
          </a:xfrm>
          <a:prstGeom prst="rect">
            <a:avLst/>
          </a:prstGeom>
        </p:spPr>
      </p:pic>
      <p:sp>
        <p:nvSpPr>
          <p:cNvPr id="6" name="TextBox 5">
            <a:extLst>
              <a:ext uri="{FF2B5EF4-FFF2-40B4-BE49-F238E27FC236}">
                <a16:creationId xmlns:a16="http://schemas.microsoft.com/office/drawing/2014/main" id="{C94D891C-9232-4BCD-8CEB-E2B11CECA680}"/>
              </a:ext>
            </a:extLst>
          </p:cNvPr>
          <p:cNvSpPr txBox="1"/>
          <p:nvPr/>
        </p:nvSpPr>
        <p:spPr>
          <a:xfrm>
            <a:off x="10124678" y="4598806"/>
            <a:ext cx="2067322"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altLang="zh-TW" sz="1400" i="1" dirty="0"/>
              <a:t>The Elephantine Papyri in English</a:t>
            </a:r>
            <a:r>
              <a:rPr lang="en-US" altLang="zh-TW" sz="1400" i="1" dirty="0"/>
              <a:t>:</a:t>
            </a:r>
            <a:r>
              <a:rPr lang="zh-TW" altLang="en-US" sz="1400" i="1" dirty="0"/>
              <a:t>  </a:t>
            </a:r>
            <a:r>
              <a:rPr lang="en-AU" altLang="zh-TW" sz="1400" i="1" dirty="0"/>
              <a:t>Three Millennia of Cross-Cultural Continuity and Change</a:t>
            </a:r>
            <a:r>
              <a:rPr lang="en-AU" altLang="zh-TW" sz="1400" dirty="0"/>
              <a:t> </a:t>
            </a:r>
            <a:br>
              <a:rPr lang="en-AU" altLang="zh-TW" sz="1400" dirty="0"/>
            </a:br>
            <a:r>
              <a:rPr lang="en-AU" altLang="zh-TW" sz="1400" dirty="0"/>
              <a:t>by Bezalel</a:t>
            </a:r>
            <a:r>
              <a:rPr lang="zh-TW" altLang="en-US" sz="1400" dirty="0"/>
              <a:t> </a:t>
            </a:r>
            <a:r>
              <a:rPr lang="en-AU" altLang="zh-TW" sz="1400" dirty="0" err="1"/>
              <a:t>Porten</a:t>
            </a:r>
            <a:r>
              <a:rPr lang="en-AU" altLang="zh-TW" sz="1400" dirty="0"/>
              <a:t>, p.125</a:t>
            </a:r>
          </a:p>
        </p:txBody>
      </p:sp>
      <p:sp>
        <p:nvSpPr>
          <p:cNvPr id="7" name="Slide Number Placeholder 6">
            <a:extLst>
              <a:ext uri="{FF2B5EF4-FFF2-40B4-BE49-F238E27FC236}">
                <a16:creationId xmlns:a16="http://schemas.microsoft.com/office/drawing/2014/main" id="{87170C7D-014D-4F6E-B78D-8FB84FDB759C}"/>
              </a:ext>
            </a:extLst>
          </p:cNvPr>
          <p:cNvSpPr>
            <a:spLocks noGrp="1"/>
          </p:cNvSpPr>
          <p:nvPr>
            <p:ph type="sldNum" sz="quarter" idx="12"/>
          </p:nvPr>
        </p:nvSpPr>
        <p:spPr/>
        <p:txBody>
          <a:bodyPr/>
          <a:lstStyle/>
          <a:p>
            <a:fld id="{D1D1B76C-7351-40F1-BB17-DE2BED66E126}" type="slidenum">
              <a:rPr lang="zh-TW" altLang="en-US" smtClean="0"/>
              <a:t>14</a:t>
            </a:fld>
            <a:endParaRPr lang="zh-TW" altLang="en-US"/>
          </a:p>
        </p:txBody>
      </p:sp>
    </p:spTree>
    <p:extLst>
      <p:ext uri="{BB962C8B-B14F-4D97-AF65-F5344CB8AC3E}">
        <p14:creationId xmlns:p14="http://schemas.microsoft.com/office/powerpoint/2010/main" val="336495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999B-A147-47D1-8BB5-8BE746EE9B26}"/>
              </a:ext>
            </a:extLst>
          </p:cNvPr>
          <p:cNvSpPr>
            <a:spLocks noGrp="1"/>
          </p:cNvSpPr>
          <p:nvPr>
            <p:ph type="title"/>
          </p:nvPr>
        </p:nvSpPr>
        <p:spPr/>
        <p:txBody>
          <a:bodyPr/>
          <a:lstStyle/>
          <a:p>
            <a:endParaRPr lang="zh-TW" altLang="en-US" dirty="0"/>
          </a:p>
        </p:txBody>
      </p:sp>
      <p:sp>
        <p:nvSpPr>
          <p:cNvPr id="3" name="Content Placeholder 2">
            <a:extLst>
              <a:ext uri="{FF2B5EF4-FFF2-40B4-BE49-F238E27FC236}">
                <a16:creationId xmlns:a16="http://schemas.microsoft.com/office/drawing/2014/main" id="{B497175F-950D-4E80-A1FE-3F3E0829A3F5}"/>
              </a:ext>
            </a:extLst>
          </p:cNvPr>
          <p:cNvSpPr>
            <a:spLocks noGrp="1"/>
          </p:cNvSpPr>
          <p:nvPr>
            <p:ph idx="1"/>
          </p:nvPr>
        </p:nvSpPr>
        <p:spPr/>
        <p:txBody>
          <a:bodyPr>
            <a:normAutofit/>
          </a:bodyPr>
          <a:lstStyle/>
          <a:p>
            <a:r>
              <a:rPr lang="zh-TW" altLang="en-US" sz="3600" dirty="0"/>
              <a:t>守逾越節的猶太人</a:t>
            </a:r>
            <a:endParaRPr lang="en-US" altLang="zh-TW" sz="3600" dirty="0"/>
          </a:p>
          <a:p>
            <a:r>
              <a:rPr lang="zh-TW" altLang="en-US" sz="3600" dirty="0"/>
              <a:t>對神是否忠心</a:t>
            </a:r>
            <a:r>
              <a:rPr lang="en-US" altLang="zh-TW" sz="3600" dirty="0"/>
              <a:t>? </a:t>
            </a:r>
            <a:endParaRPr lang="zh-TW" altLang="en-US" sz="3600" dirty="0"/>
          </a:p>
        </p:txBody>
      </p:sp>
      <p:sp>
        <p:nvSpPr>
          <p:cNvPr id="5" name="Slide Number Placeholder 4">
            <a:extLst>
              <a:ext uri="{FF2B5EF4-FFF2-40B4-BE49-F238E27FC236}">
                <a16:creationId xmlns:a16="http://schemas.microsoft.com/office/drawing/2014/main" id="{D9818430-A853-47E1-B594-911A23939B94}"/>
              </a:ext>
            </a:extLst>
          </p:cNvPr>
          <p:cNvSpPr>
            <a:spLocks noGrp="1"/>
          </p:cNvSpPr>
          <p:nvPr>
            <p:ph type="sldNum" sz="quarter" idx="12"/>
          </p:nvPr>
        </p:nvSpPr>
        <p:spPr/>
        <p:txBody>
          <a:bodyPr/>
          <a:lstStyle/>
          <a:p>
            <a:fld id="{D1D1B76C-7351-40F1-BB17-DE2BED66E126}" type="slidenum">
              <a:rPr lang="zh-TW" altLang="en-US" smtClean="0"/>
              <a:t>15</a:t>
            </a:fld>
            <a:endParaRPr lang="zh-TW" altLang="en-US"/>
          </a:p>
        </p:txBody>
      </p:sp>
    </p:spTree>
    <p:extLst>
      <p:ext uri="{BB962C8B-B14F-4D97-AF65-F5344CB8AC3E}">
        <p14:creationId xmlns:p14="http://schemas.microsoft.com/office/powerpoint/2010/main" val="207688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BA0D-B661-42AC-9665-98686C5B42C0}"/>
              </a:ext>
            </a:extLst>
          </p:cNvPr>
          <p:cNvSpPr>
            <a:spLocks noGrp="1"/>
          </p:cNvSpPr>
          <p:nvPr>
            <p:ph type="title"/>
          </p:nvPr>
        </p:nvSpPr>
        <p:spPr/>
        <p:txBody>
          <a:bodyPr/>
          <a:lstStyle/>
          <a:p>
            <a:r>
              <a:rPr lang="zh-TW" altLang="zh-TW" dirty="0"/>
              <a:t>在埃及地的</a:t>
            </a:r>
            <a:r>
              <a:rPr lang="zh-TW" altLang="en-US" dirty="0"/>
              <a:t>猶太人</a:t>
            </a:r>
            <a:r>
              <a:rPr lang="zh-TW" altLang="zh-TW" dirty="0"/>
              <a:t>向別神燒香</a:t>
            </a:r>
            <a:endParaRPr lang="zh-TW" altLang="en-US" dirty="0"/>
          </a:p>
        </p:txBody>
      </p:sp>
      <p:sp>
        <p:nvSpPr>
          <p:cNvPr id="3" name="Content Placeholder 2">
            <a:extLst>
              <a:ext uri="{FF2B5EF4-FFF2-40B4-BE49-F238E27FC236}">
                <a16:creationId xmlns:a16="http://schemas.microsoft.com/office/drawing/2014/main" id="{9E640FF6-01BE-4A8A-BB77-0B8C0C9BE9BE}"/>
              </a:ext>
            </a:extLst>
          </p:cNvPr>
          <p:cNvSpPr>
            <a:spLocks noGrp="1"/>
          </p:cNvSpPr>
          <p:nvPr>
            <p:ph idx="1"/>
          </p:nvPr>
        </p:nvSpPr>
        <p:spPr>
          <a:xfrm>
            <a:off x="579120" y="1792794"/>
            <a:ext cx="11186160" cy="4683760"/>
          </a:xfrm>
        </p:spPr>
        <p:txBody>
          <a:bodyPr>
            <a:noAutofit/>
          </a:bodyPr>
          <a:lstStyle/>
          <a:p>
            <a:r>
              <a:rPr lang="zh-TW" altLang="en-US" sz="2400" dirty="0"/>
              <a:t>耶利米書 </a:t>
            </a:r>
            <a:r>
              <a:rPr lang="en-US" altLang="zh-TW" sz="2400" dirty="0"/>
              <a:t>44:1-5, 8</a:t>
            </a:r>
            <a:endParaRPr lang="en-AU" altLang="zh-TW" sz="2400" dirty="0"/>
          </a:p>
          <a:p>
            <a:r>
              <a:rPr lang="en-AU" altLang="zh-TW" sz="2200" dirty="0"/>
              <a:t>(1) </a:t>
            </a:r>
            <a:r>
              <a:rPr lang="zh-TW" altLang="zh-TW" sz="2200" dirty="0"/>
              <a:t>有臨到耶利米的話、論及一切住在埃及地的猶大人、就是住在</a:t>
            </a:r>
            <a:br>
              <a:rPr lang="en-US" altLang="zh-TW" sz="2200" dirty="0"/>
            </a:br>
            <a:r>
              <a:rPr lang="zh-TW" altLang="zh-TW" sz="2200" dirty="0"/>
              <a:t>密奪</a:t>
            </a:r>
            <a:r>
              <a:rPr lang="en-US" altLang="zh-TW" sz="2200" dirty="0"/>
              <a:t> (</a:t>
            </a:r>
            <a:r>
              <a:rPr lang="en-AU" altLang="zh-TW" sz="2200" dirty="0" err="1"/>
              <a:t>Migdol</a:t>
            </a:r>
            <a:r>
              <a:rPr lang="en-US" altLang="zh-TW" sz="2200" dirty="0"/>
              <a:t>) </a:t>
            </a:r>
            <a:r>
              <a:rPr lang="zh-TW" altLang="zh-TW" sz="2200" dirty="0"/>
              <a:t>、答比匿</a:t>
            </a:r>
            <a:r>
              <a:rPr lang="en-US" altLang="zh-TW" sz="2200" dirty="0"/>
              <a:t> (</a:t>
            </a:r>
            <a:r>
              <a:rPr lang="en-AU" altLang="zh-TW" sz="2200" dirty="0" err="1"/>
              <a:t>Tahpanhes</a:t>
            </a:r>
            <a:r>
              <a:rPr lang="en-US" altLang="zh-TW" sz="2200" dirty="0"/>
              <a:t>)</a:t>
            </a:r>
            <a:r>
              <a:rPr lang="zh-TW" altLang="zh-TW" sz="2200" dirty="0"/>
              <a:t>、挪弗</a:t>
            </a:r>
            <a:r>
              <a:rPr lang="en-US" altLang="zh-TW" sz="2200" dirty="0"/>
              <a:t> (</a:t>
            </a:r>
            <a:r>
              <a:rPr lang="en-AU" altLang="zh-TW" sz="2200" dirty="0" err="1"/>
              <a:t>Noph</a:t>
            </a:r>
            <a:r>
              <a:rPr lang="en-US" altLang="zh-TW" sz="2200" dirty="0"/>
              <a:t>) </a:t>
            </a:r>
            <a:r>
              <a:rPr lang="zh-TW" altLang="zh-TW" sz="2200" dirty="0"/>
              <a:t>、巴忒羅</a:t>
            </a:r>
            <a:r>
              <a:rPr lang="en-US" altLang="zh-TW" sz="2200" dirty="0"/>
              <a:t> (</a:t>
            </a:r>
            <a:r>
              <a:rPr lang="en-AU" altLang="zh-TW" sz="2200" dirty="0" err="1"/>
              <a:t>Pathros</a:t>
            </a:r>
            <a:r>
              <a:rPr lang="en-US" altLang="zh-TW" sz="2200" dirty="0"/>
              <a:t>) </a:t>
            </a:r>
            <a:r>
              <a:rPr lang="zh-TW" altLang="zh-TW" sz="2200" dirty="0"/>
              <a:t>境內的猶大人說、</a:t>
            </a:r>
            <a:br>
              <a:rPr lang="en-US" altLang="zh-TW" sz="2200" dirty="0"/>
            </a:br>
            <a:r>
              <a:rPr lang="en-US" altLang="zh-TW" sz="2200" dirty="0"/>
              <a:t>(</a:t>
            </a:r>
            <a:r>
              <a:rPr lang="en-AU" altLang="zh-TW" sz="2200" dirty="0"/>
              <a:t>2) </a:t>
            </a:r>
            <a:r>
              <a:rPr lang="zh-TW" altLang="zh-TW" sz="2200" dirty="0"/>
              <a:t>萬軍之耶和華以色列的　神如此說、我所降與耶路撒冷、和猶大各城的一切災禍、你們都看見了．那些城邑今日荒涼、無人居住．</a:t>
            </a:r>
            <a:r>
              <a:rPr lang="en-US" altLang="zh-TW" sz="2200" dirty="0"/>
              <a:t>(</a:t>
            </a:r>
            <a:r>
              <a:rPr lang="en-AU" altLang="zh-TW" sz="2200" dirty="0"/>
              <a:t>3) </a:t>
            </a:r>
            <a:r>
              <a:rPr lang="zh-TW" altLang="zh-TW" sz="2200" dirty="0"/>
              <a:t>這是因居民所行的惡、</a:t>
            </a:r>
            <a:br>
              <a:rPr lang="en-US" altLang="zh-TW" sz="2200" dirty="0"/>
            </a:br>
            <a:r>
              <a:rPr lang="zh-TW" altLang="zh-TW" sz="2200" dirty="0"/>
              <a:t>去燒香事奉別神、就是他們、和你們、並你們列祖所不認識的神、惹我發怒。</a:t>
            </a:r>
            <a:br>
              <a:rPr lang="en-US" altLang="zh-TW" sz="2200" dirty="0"/>
            </a:br>
            <a:r>
              <a:rPr lang="en-US" altLang="zh-TW" sz="2200" dirty="0"/>
              <a:t>(</a:t>
            </a:r>
            <a:r>
              <a:rPr lang="en-AU" altLang="zh-TW" sz="2200" dirty="0"/>
              <a:t>4) </a:t>
            </a:r>
            <a:r>
              <a:rPr lang="zh-TW" altLang="zh-TW" sz="2200" dirty="0"/>
              <a:t>我從早起來差遣我的僕人眾先知去說、你們切不要行我所厭惡這可憎之事。</a:t>
            </a:r>
            <a:br>
              <a:rPr lang="en-US" altLang="zh-TW" sz="2200" dirty="0"/>
            </a:br>
            <a:r>
              <a:rPr lang="en-US" altLang="zh-TW" sz="2200" dirty="0"/>
              <a:t>(</a:t>
            </a:r>
            <a:r>
              <a:rPr lang="en-AU" altLang="zh-TW" sz="2200" dirty="0"/>
              <a:t>5) </a:t>
            </a:r>
            <a:r>
              <a:rPr lang="zh-TW" altLang="zh-TW" sz="2200" dirty="0"/>
              <a:t>他們卻不聽從、不側耳而聽、不轉離惡事、仍向別神燒香。</a:t>
            </a:r>
            <a:endParaRPr lang="en-US" altLang="zh-TW" sz="2200" dirty="0"/>
          </a:p>
          <a:p>
            <a:r>
              <a:rPr lang="en-US" altLang="zh-TW" sz="2200" dirty="0"/>
              <a:t>(</a:t>
            </a:r>
            <a:r>
              <a:rPr lang="en-AU" altLang="zh-TW" sz="2200" dirty="0"/>
              <a:t>8) </a:t>
            </a:r>
            <a:r>
              <a:rPr lang="zh-TW" altLang="zh-TW" sz="2200" b="1" dirty="0">
                <a:highlight>
                  <a:srgbClr val="FFFF00"/>
                </a:highlight>
              </a:rPr>
              <a:t>就是因你們手所作的、在所去寄居的埃及地、向別神燒香惹我發怒、使你們被剪除、在天下萬國中令人咒詛羞辱。</a:t>
            </a:r>
          </a:p>
        </p:txBody>
      </p:sp>
      <p:sp>
        <p:nvSpPr>
          <p:cNvPr id="5" name="Slide Number Placeholder 4">
            <a:extLst>
              <a:ext uri="{FF2B5EF4-FFF2-40B4-BE49-F238E27FC236}">
                <a16:creationId xmlns:a16="http://schemas.microsoft.com/office/drawing/2014/main" id="{96DBE293-82DE-40EC-9528-2DE3F15155B5}"/>
              </a:ext>
            </a:extLst>
          </p:cNvPr>
          <p:cNvSpPr>
            <a:spLocks noGrp="1"/>
          </p:cNvSpPr>
          <p:nvPr>
            <p:ph type="sldNum" sz="quarter" idx="12"/>
          </p:nvPr>
        </p:nvSpPr>
        <p:spPr/>
        <p:txBody>
          <a:bodyPr/>
          <a:lstStyle/>
          <a:p>
            <a:fld id="{D1D1B76C-7351-40F1-BB17-DE2BED66E126}" type="slidenum">
              <a:rPr lang="zh-TW" altLang="en-US" smtClean="0"/>
              <a:t>16</a:t>
            </a:fld>
            <a:endParaRPr lang="zh-TW" altLang="en-US"/>
          </a:p>
        </p:txBody>
      </p:sp>
    </p:spTree>
    <p:extLst>
      <p:ext uri="{BB962C8B-B14F-4D97-AF65-F5344CB8AC3E}">
        <p14:creationId xmlns:p14="http://schemas.microsoft.com/office/powerpoint/2010/main" val="2512970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2EBC716-6E3D-4700-A136-BE5FAFDFE11B}"/>
              </a:ext>
            </a:extLst>
          </p:cNvPr>
          <p:cNvSpPr/>
          <p:nvPr/>
        </p:nvSpPr>
        <p:spPr>
          <a:xfrm>
            <a:off x="8356894" y="4824647"/>
            <a:ext cx="1638006" cy="318853"/>
          </a:xfrm>
          <a:prstGeom prst="rect">
            <a:avLst/>
          </a:prstGeom>
          <a:solidFill>
            <a:schemeClr val="accent6">
              <a:lumMod val="60000"/>
              <a:lumOff val="40000"/>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24" name="Callout: Bent Line 23">
            <a:extLst>
              <a:ext uri="{FF2B5EF4-FFF2-40B4-BE49-F238E27FC236}">
                <a16:creationId xmlns:a16="http://schemas.microsoft.com/office/drawing/2014/main" id="{E78D7C03-CC08-4933-B24A-0B152110F34C}"/>
              </a:ext>
            </a:extLst>
          </p:cNvPr>
          <p:cNvSpPr/>
          <p:nvPr/>
        </p:nvSpPr>
        <p:spPr>
          <a:xfrm>
            <a:off x="9456493" y="5183234"/>
            <a:ext cx="2293106" cy="431558"/>
          </a:xfrm>
          <a:prstGeom prst="borderCallout2">
            <a:avLst>
              <a:gd name="adj1" fmla="val 65596"/>
              <a:gd name="adj2" fmla="val -7155"/>
              <a:gd name="adj3" fmla="val 65597"/>
              <a:gd name="adj4" fmla="val -17256"/>
              <a:gd name="adj5" fmla="val -13516"/>
              <a:gd name="adj6" fmla="val -34305"/>
            </a:avLst>
          </a:prstGeom>
          <a:solidFill>
            <a:schemeClr val="accent6">
              <a:lumMod val="75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t>以斯拉記 </a:t>
            </a:r>
            <a:r>
              <a:rPr lang="en-US" altLang="zh-TW" sz="2000" dirty="0"/>
              <a:t>4:1,10</a:t>
            </a:r>
            <a:endParaRPr lang="zh-TW" altLang="en-US" sz="2000" dirty="0"/>
          </a:p>
        </p:txBody>
      </p:sp>
      <p:sp>
        <p:nvSpPr>
          <p:cNvPr id="2" name="Title 1">
            <a:extLst>
              <a:ext uri="{FF2B5EF4-FFF2-40B4-BE49-F238E27FC236}">
                <a16:creationId xmlns:a16="http://schemas.microsoft.com/office/drawing/2014/main" id="{9BAAF6B9-0CF7-428D-BBBA-98DBBE49A541}"/>
              </a:ext>
            </a:extLst>
          </p:cNvPr>
          <p:cNvSpPr>
            <a:spLocks noGrp="1"/>
          </p:cNvSpPr>
          <p:nvPr>
            <p:ph type="title"/>
          </p:nvPr>
        </p:nvSpPr>
        <p:spPr/>
        <p:txBody>
          <a:bodyPr/>
          <a:lstStyle/>
          <a:p>
            <a:endParaRPr lang="zh-TW" altLang="en-US"/>
          </a:p>
        </p:txBody>
      </p:sp>
      <p:sp>
        <p:nvSpPr>
          <p:cNvPr id="3" name="Content Placeholder 2">
            <a:extLst>
              <a:ext uri="{FF2B5EF4-FFF2-40B4-BE49-F238E27FC236}">
                <a16:creationId xmlns:a16="http://schemas.microsoft.com/office/drawing/2014/main" id="{9C52B4F9-5871-411E-B703-F527D32C39DA}"/>
              </a:ext>
            </a:extLst>
          </p:cNvPr>
          <p:cNvSpPr>
            <a:spLocks noGrp="1"/>
          </p:cNvSpPr>
          <p:nvPr>
            <p:ph idx="1"/>
          </p:nvPr>
        </p:nvSpPr>
        <p:spPr/>
        <p:txBody>
          <a:bodyPr/>
          <a:lstStyle/>
          <a:p>
            <a:endParaRPr lang="zh-TW" altLang="en-US"/>
          </a:p>
        </p:txBody>
      </p:sp>
      <p:pic>
        <p:nvPicPr>
          <p:cNvPr id="4" name="Picture 3">
            <a:extLst>
              <a:ext uri="{FF2B5EF4-FFF2-40B4-BE49-F238E27FC236}">
                <a16:creationId xmlns:a16="http://schemas.microsoft.com/office/drawing/2014/main" id="{D3D8FF78-C4B3-4901-82C3-9DD0A0C887C1}"/>
              </a:ext>
            </a:extLst>
          </p:cNvPr>
          <p:cNvPicPr>
            <a:picLocks noChangeAspect="1"/>
          </p:cNvPicPr>
          <p:nvPr/>
        </p:nvPicPr>
        <p:blipFill rotWithShape="1">
          <a:blip r:embed="rId2"/>
          <a:srcRect t="25791" b="46906"/>
          <a:stretch/>
        </p:blipFill>
        <p:spPr>
          <a:xfrm>
            <a:off x="3420872" y="24231"/>
            <a:ext cx="8553737" cy="3952239"/>
          </a:xfrm>
          <a:prstGeom prst="rect">
            <a:avLst/>
          </a:prstGeom>
        </p:spPr>
      </p:pic>
      <p:sp>
        <p:nvSpPr>
          <p:cNvPr id="5" name="TextBox 4">
            <a:extLst>
              <a:ext uri="{FF2B5EF4-FFF2-40B4-BE49-F238E27FC236}">
                <a16:creationId xmlns:a16="http://schemas.microsoft.com/office/drawing/2014/main" id="{351834C3-D209-4D54-9041-12C1DB9D0716}"/>
              </a:ext>
            </a:extLst>
          </p:cNvPr>
          <p:cNvSpPr txBox="1"/>
          <p:nvPr/>
        </p:nvSpPr>
        <p:spPr>
          <a:xfrm>
            <a:off x="10952528" y="1898245"/>
            <a:ext cx="575350" cy="369332"/>
          </a:xfrm>
          <a:prstGeom prst="rect">
            <a:avLst/>
          </a:prstGeom>
          <a:noFill/>
        </p:spPr>
        <p:txBody>
          <a:bodyPr wrap="none" rtlCol="0">
            <a:spAutoFit/>
          </a:bodyPr>
          <a:lstStyle/>
          <a:p>
            <a:r>
              <a:rPr lang="en-US" altLang="zh-TW" dirty="0"/>
              <a:t>p.77</a:t>
            </a:r>
            <a:endParaRPr lang="zh-TW" altLang="en-US" dirty="0"/>
          </a:p>
        </p:txBody>
      </p:sp>
      <p:pic>
        <p:nvPicPr>
          <p:cNvPr id="6" name="Picture 5">
            <a:extLst>
              <a:ext uri="{FF2B5EF4-FFF2-40B4-BE49-F238E27FC236}">
                <a16:creationId xmlns:a16="http://schemas.microsoft.com/office/drawing/2014/main" id="{E7F32123-2209-4B63-A7C0-E2F3E508803B}"/>
              </a:ext>
            </a:extLst>
          </p:cNvPr>
          <p:cNvPicPr>
            <a:picLocks noChangeAspect="1"/>
          </p:cNvPicPr>
          <p:nvPr/>
        </p:nvPicPr>
        <p:blipFill rotWithShape="1">
          <a:blip r:embed="rId3"/>
          <a:srcRect t="44811" r="2707" b="36889"/>
          <a:stretch/>
        </p:blipFill>
        <p:spPr>
          <a:xfrm>
            <a:off x="3179442" y="4019147"/>
            <a:ext cx="8795167" cy="2799573"/>
          </a:xfrm>
          <a:prstGeom prst="rect">
            <a:avLst/>
          </a:prstGeom>
        </p:spPr>
      </p:pic>
      <p:sp>
        <p:nvSpPr>
          <p:cNvPr id="7" name="TextBox 6">
            <a:extLst>
              <a:ext uri="{FF2B5EF4-FFF2-40B4-BE49-F238E27FC236}">
                <a16:creationId xmlns:a16="http://schemas.microsoft.com/office/drawing/2014/main" id="{5DEB5AFC-D2BA-4747-B43B-F50337EC04B8}"/>
              </a:ext>
            </a:extLst>
          </p:cNvPr>
          <p:cNvSpPr txBox="1"/>
          <p:nvPr/>
        </p:nvSpPr>
        <p:spPr>
          <a:xfrm>
            <a:off x="11342001" y="5360882"/>
            <a:ext cx="575350" cy="369332"/>
          </a:xfrm>
          <a:prstGeom prst="rect">
            <a:avLst/>
          </a:prstGeom>
          <a:noFill/>
        </p:spPr>
        <p:txBody>
          <a:bodyPr wrap="none" rtlCol="0">
            <a:spAutoFit/>
          </a:bodyPr>
          <a:lstStyle/>
          <a:p>
            <a:r>
              <a:rPr lang="en-US" altLang="zh-TW" dirty="0"/>
              <a:t>p.82</a:t>
            </a:r>
            <a:endParaRPr lang="zh-TW" altLang="en-US" dirty="0"/>
          </a:p>
        </p:txBody>
      </p:sp>
      <p:pic>
        <p:nvPicPr>
          <p:cNvPr id="8" name="Picture 7">
            <a:extLst>
              <a:ext uri="{FF2B5EF4-FFF2-40B4-BE49-F238E27FC236}">
                <a16:creationId xmlns:a16="http://schemas.microsoft.com/office/drawing/2014/main" id="{9D4FE10D-01B7-460D-8E1E-7154098AD39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8258" t="4290" r="7505" b="11123"/>
          <a:stretch/>
        </p:blipFill>
        <p:spPr>
          <a:xfrm>
            <a:off x="217391" y="356566"/>
            <a:ext cx="3162234" cy="5373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13AB8BA8-418C-4FDE-9242-E6FE3EA80469}"/>
              </a:ext>
            </a:extLst>
          </p:cNvPr>
          <p:cNvSpPr/>
          <p:nvPr/>
        </p:nvSpPr>
        <p:spPr>
          <a:xfrm>
            <a:off x="8440541" y="320817"/>
            <a:ext cx="592666" cy="237067"/>
          </a:xfrm>
          <a:prstGeom prst="rect">
            <a:avLst/>
          </a:prstGeom>
          <a:solidFill>
            <a:srgbClr val="B71E42">
              <a:alpha val="30196"/>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0" name="Rectangle 9">
            <a:extLst>
              <a:ext uri="{FF2B5EF4-FFF2-40B4-BE49-F238E27FC236}">
                <a16:creationId xmlns:a16="http://schemas.microsoft.com/office/drawing/2014/main" id="{B93159BF-F2E2-49A7-82FE-16ED2A7A1CDA}"/>
              </a:ext>
            </a:extLst>
          </p:cNvPr>
          <p:cNvSpPr/>
          <p:nvPr/>
        </p:nvSpPr>
        <p:spPr>
          <a:xfrm>
            <a:off x="4099178" y="1107667"/>
            <a:ext cx="1767495" cy="228414"/>
          </a:xfrm>
          <a:prstGeom prst="rect">
            <a:avLst/>
          </a:prstGeom>
          <a:solidFill>
            <a:srgbClr val="00B050">
              <a:alpha val="30196"/>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1" name="Rectangle 10">
            <a:extLst>
              <a:ext uri="{FF2B5EF4-FFF2-40B4-BE49-F238E27FC236}">
                <a16:creationId xmlns:a16="http://schemas.microsoft.com/office/drawing/2014/main" id="{73FF4892-8C05-4CD1-83CB-D0F8130FFAA8}"/>
              </a:ext>
            </a:extLst>
          </p:cNvPr>
          <p:cNvSpPr/>
          <p:nvPr/>
        </p:nvSpPr>
        <p:spPr>
          <a:xfrm>
            <a:off x="8195008" y="879253"/>
            <a:ext cx="1193799" cy="228414"/>
          </a:xfrm>
          <a:prstGeom prst="rect">
            <a:avLst/>
          </a:prstGeom>
          <a:solidFill>
            <a:srgbClr val="00B0F0">
              <a:alpha val="30196"/>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2" name="Rectangle 11">
            <a:extLst>
              <a:ext uri="{FF2B5EF4-FFF2-40B4-BE49-F238E27FC236}">
                <a16:creationId xmlns:a16="http://schemas.microsoft.com/office/drawing/2014/main" id="{7F5A0F37-0BC9-4E57-8FCB-14CAC8E3F689}"/>
              </a:ext>
            </a:extLst>
          </p:cNvPr>
          <p:cNvSpPr/>
          <p:nvPr/>
        </p:nvSpPr>
        <p:spPr>
          <a:xfrm>
            <a:off x="8524443" y="5974328"/>
            <a:ext cx="2715760" cy="249193"/>
          </a:xfrm>
          <a:prstGeom prst="rect">
            <a:avLst/>
          </a:prstGeom>
          <a:solidFill>
            <a:srgbClr val="FFC000">
              <a:alpha val="30196"/>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3" name="Rectangle 12">
            <a:extLst>
              <a:ext uri="{FF2B5EF4-FFF2-40B4-BE49-F238E27FC236}">
                <a16:creationId xmlns:a16="http://schemas.microsoft.com/office/drawing/2014/main" id="{5BF58FA6-5308-4D8E-9EB8-15F7F2DBC98F}"/>
              </a:ext>
            </a:extLst>
          </p:cNvPr>
          <p:cNvSpPr/>
          <p:nvPr/>
        </p:nvSpPr>
        <p:spPr>
          <a:xfrm>
            <a:off x="4429378" y="6223521"/>
            <a:ext cx="599096" cy="249193"/>
          </a:xfrm>
          <a:prstGeom prst="rect">
            <a:avLst/>
          </a:prstGeom>
          <a:solidFill>
            <a:srgbClr val="FFC000">
              <a:alpha val="30196"/>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4" name="Rectangle 13">
            <a:extLst>
              <a:ext uri="{FF2B5EF4-FFF2-40B4-BE49-F238E27FC236}">
                <a16:creationId xmlns:a16="http://schemas.microsoft.com/office/drawing/2014/main" id="{137551AC-E9EA-4818-9DA7-DEB5FF12567E}"/>
              </a:ext>
            </a:extLst>
          </p:cNvPr>
          <p:cNvSpPr/>
          <p:nvPr/>
        </p:nvSpPr>
        <p:spPr>
          <a:xfrm>
            <a:off x="5028474" y="5412660"/>
            <a:ext cx="1248495" cy="265776"/>
          </a:xfrm>
          <a:prstGeom prst="rect">
            <a:avLst/>
          </a:prstGeom>
          <a:solidFill>
            <a:srgbClr val="00B0F0">
              <a:alpha val="30196"/>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5" name="Callout: Bent Line 14">
            <a:extLst>
              <a:ext uri="{FF2B5EF4-FFF2-40B4-BE49-F238E27FC236}">
                <a16:creationId xmlns:a16="http://schemas.microsoft.com/office/drawing/2014/main" id="{7D22A3FD-B8C8-44A7-901A-B4889204122E}"/>
              </a:ext>
            </a:extLst>
          </p:cNvPr>
          <p:cNvSpPr/>
          <p:nvPr/>
        </p:nvSpPr>
        <p:spPr>
          <a:xfrm>
            <a:off x="9714774" y="136150"/>
            <a:ext cx="2157509" cy="677745"/>
          </a:xfrm>
          <a:prstGeom prst="borderCallout2">
            <a:avLst>
              <a:gd name="adj1" fmla="val 18750"/>
              <a:gd name="adj2" fmla="val -8333"/>
              <a:gd name="adj3" fmla="val 18750"/>
              <a:gd name="adj4" fmla="val -16667"/>
              <a:gd name="adj5" fmla="val 53943"/>
              <a:gd name="adj6" fmla="val -31362"/>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以色列人在埃及</a:t>
            </a:r>
            <a:br>
              <a:rPr lang="en-US" altLang="zh-TW" dirty="0"/>
            </a:br>
            <a:r>
              <a:rPr lang="zh-TW" altLang="en-US" dirty="0"/>
              <a:t>亦拜巴力</a:t>
            </a:r>
          </a:p>
        </p:txBody>
      </p:sp>
      <p:sp>
        <p:nvSpPr>
          <p:cNvPr id="16" name="Callout: Bent Line 15">
            <a:extLst>
              <a:ext uri="{FF2B5EF4-FFF2-40B4-BE49-F238E27FC236}">
                <a16:creationId xmlns:a16="http://schemas.microsoft.com/office/drawing/2014/main" id="{A571739E-0616-43B1-8794-7DDFA0E37D27}"/>
              </a:ext>
            </a:extLst>
          </p:cNvPr>
          <p:cNvSpPr/>
          <p:nvPr/>
        </p:nvSpPr>
        <p:spPr>
          <a:xfrm>
            <a:off x="9714774" y="1208179"/>
            <a:ext cx="2157509" cy="677745"/>
          </a:xfrm>
          <a:prstGeom prst="borderCallout2">
            <a:avLst>
              <a:gd name="adj1" fmla="val 65596"/>
              <a:gd name="adj2" fmla="val -7155"/>
              <a:gd name="adj3" fmla="val 65597"/>
              <a:gd name="adj4" fmla="val -17256"/>
              <a:gd name="adj5" fmla="val -13516"/>
              <a:gd name="adj6" fmla="val -34305"/>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以色列人在埃及</a:t>
            </a:r>
            <a:br>
              <a:rPr lang="en-US" altLang="zh-TW" dirty="0"/>
            </a:br>
            <a:r>
              <a:rPr lang="zh-TW" altLang="en-US" dirty="0"/>
              <a:t>相信多神</a:t>
            </a:r>
          </a:p>
        </p:txBody>
      </p:sp>
      <p:sp>
        <p:nvSpPr>
          <p:cNvPr id="17" name="Rectangle 16">
            <a:extLst>
              <a:ext uri="{FF2B5EF4-FFF2-40B4-BE49-F238E27FC236}">
                <a16:creationId xmlns:a16="http://schemas.microsoft.com/office/drawing/2014/main" id="{7D4BD5E9-7C4A-4E79-9BE6-9322D65EF495}"/>
              </a:ext>
            </a:extLst>
          </p:cNvPr>
          <p:cNvSpPr/>
          <p:nvPr/>
        </p:nvSpPr>
        <p:spPr>
          <a:xfrm>
            <a:off x="9764847" y="2415734"/>
            <a:ext cx="838199" cy="228414"/>
          </a:xfrm>
          <a:prstGeom prst="rect">
            <a:avLst/>
          </a:prstGeom>
          <a:solidFill>
            <a:schemeClr val="accent3">
              <a:lumMod val="60000"/>
              <a:lumOff val="40000"/>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8" name="Rectangle 17">
            <a:extLst>
              <a:ext uri="{FF2B5EF4-FFF2-40B4-BE49-F238E27FC236}">
                <a16:creationId xmlns:a16="http://schemas.microsoft.com/office/drawing/2014/main" id="{781727DC-1D87-4F46-98EE-A2F2FD8F58F9}"/>
              </a:ext>
            </a:extLst>
          </p:cNvPr>
          <p:cNvSpPr/>
          <p:nvPr/>
        </p:nvSpPr>
        <p:spPr>
          <a:xfrm>
            <a:off x="4099178" y="2674819"/>
            <a:ext cx="1767495" cy="204044"/>
          </a:xfrm>
          <a:prstGeom prst="rect">
            <a:avLst/>
          </a:prstGeom>
          <a:solidFill>
            <a:schemeClr val="accent3">
              <a:lumMod val="60000"/>
              <a:lumOff val="40000"/>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9" name="Callout: Bent Line 18">
            <a:extLst>
              <a:ext uri="{FF2B5EF4-FFF2-40B4-BE49-F238E27FC236}">
                <a16:creationId xmlns:a16="http://schemas.microsoft.com/office/drawing/2014/main" id="{1CE3403A-A332-469D-B156-C88B96A3C5C0}"/>
              </a:ext>
            </a:extLst>
          </p:cNvPr>
          <p:cNvSpPr/>
          <p:nvPr/>
        </p:nvSpPr>
        <p:spPr>
          <a:xfrm>
            <a:off x="5415794" y="2999173"/>
            <a:ext cx="2293106" cy="474889"/>
          </a:xfrm>
          <a:prstGeom prst="borderCallout2">
            <a:avLst>
              <a:gd name="adj1" fmla="val 65596"/>
              <a:gd name="adj2" fmla="val -7155"/>
              <a:gd name="adj3" fmla="val 65597"/>
              <a:gd name="adj4" fmla="val -17256"/>
              <a:gd name="adj5" fmla="val -13516"/>
              <a:gd name="adj6" fmla="val -34305"/>
            </a:avLst>
          </a:prstGeom>
          <a:solidFill>
            <a:schemeClr val="accent3">
              <a:lumMod val="7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t>先知所遣責的偶像</a:t>
            </a:r>
          </a:p>
        </p:txBody>
      </p:sp>
      <p:sp>
        <p:nvSpPr>
          <p:cNvPr id="20" name="Callout: Bent Line 19">
            <a:extLst>
              <a:ext uri="{FF2B5EF4-FFF2-40B4-BE49-F238E27FC236}">
                <a16:creationId xmlns:a16="http://schemas.microsoft.com/office/drawing/2014/main" id="{D13573B3-D49A-43E6-8E47-3DE659CC9761}"/>
              </a:ext>
            </a:extLst>
          </p:cNvPr>
          <p:cNvSpPr/>
          <p:nvPr/>
        </p:nvSpPr>
        <p:spPr>
          <a:xfrm>
            <a:off x="5497618" y="1475035"/>
            <a:ext cx="2293106" cy="496206"/>
          </a:xfrm>
          <a:prstGeom prst="borderCallout2">
            <a:avLst>
              <a:gd name="adj1" fmla="val 65596"/>
              <a:gd name="adj2" fmla="val -7155"/>
              <a:gd name="adj3" fmla="val 65597"/>
              <a:gd name="adj4" fmla="val -17256"/>
              <a:gd name="adj5" fmla="val -13516"/>
              <a:gd name="adj6" fmla="val -34305"/>
            </a:avLst>
          </a:prstGeom>
          <a:solidFill>
            <a:srgbClr val="00D25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t>不信神的以色列人</a:t>
            </a:r>
          </a:p>
        </p:txBody>
      </p:sp>
      <p:sp>
        <p:nvSpPr>
          <p:cNvPr id="21" name="Rectangle 20">
            <a:extLst>
              <a:ext uri="{FF2B5EF4-FFF2-40B4-BE49-F238E27FC236}">
                <a16:creationId xmlns:a16="http://schemas.microsoft.com/office/drawing/2014/main" id="{95D49409-BC0B-45E5-8DB2-A717C4F61208}"/>
              </a:ext>
            </a:extLst>
          </p:cNvPr>
          <p:cNvSpPr/>
          <p:nvPr/>
        </p:nvSpPr>
        <p:spPr>
          <a:xfrm>
            <a:off x="8736874" y="4049015"/>
            <a:ext cx="788126" cy="224041"/>
          </a:xfrm>
          <a:prstGeom prst="rect">
            <a:avLst/>
          </a:prstGeom>
          <a:solidFill>
            <a:srgbClr val="FFC000">
              <a:alpha val="30196"/>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26" name="Callout: Bent Line 25">
            <a:extLst>
              <a:ext uri="{FF2B5EF4-FFF2-40B4-BE49-F238E27FC236}">
                <a16:creationId xmlns:a16="http://schemas.microsoft.com/office/drawing/2014/main" id="{7FFBDDCB-99E5-459C-9592-A860BAEA761A}"/>
              </a:ext>
            </a:extLst>
          </p:cNvPr>
          <p:cNvSpPr/>
          <p:nvPr/>
        </p:nvSpPr>
        <p:spPr>
          <a:xfrm>
            <a:off x="4789505" y="5713980"/>
            <a:ext cx="2157509" cy="428552"/>
          </a:xfrm>
          <a:prstGeom prst="borderCallout2">
            <a:avLst>
              <a:gd name="adj1" fmla="val -372824"/>
              <a:gd name="adj2" fmla="val 181209"/>
              <a:gd name="adj3" fmla="val 53916"/>
              <a:gd name="adj4" fmla="val 103416"/>
              <a:gd name="adj5" fmla="val 59080"/>
              <a:gd name="adj6" fmla="val 174746"/>
            </a:avLst>
          </a:prstGeom>
          <a:solidFill>
            <a:srgbClr val="FFC000"/>
          </a:solid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撒馬利亞人後裔</a:t>
            </a:r>
          </a:p>
        </p:txBody>
      </p:sp>
      <p:sp>
        <p:nvSpPr>
          <p:cNvPr id="25" name="Slide Number Placeholder 24">
            <a:extLst>
              <a:ext uri="{FF2B5EF4-FFF2-40B4-BE49-F238E27FC236}">
                <a16:creationId xmlns:a16="http://schemas.microsoft.com/office/drawing/2014/main" id="{8EB26307-82CA-4F67-9B66-3EC1ACD1CE86}"/>
              </a:ext>
            </a:extLst>
          </p:cNvPr>
          <p:cNvSpPr>
            <a:spLocks noGrp="1"/>
          </p:cNvSpPr>
          <p:nvPr>
            <p:ph type="sldNum" sz="quarter" idx="12"/>
          </p:nvPr>
        </p:nvSpPr>
        <p:spPr/>
        <p:txBody>
          <a:bodyPr/>
          <a:lstStyle/>
          <a:p>
            <a:fld id="{D1D1B76C-7351-40F1-BB17-DE2BED66E126}" type="slidenum">
              <a:rPr lang="zh-TW" altLang="en-US" smtClean="0"/>
              <a:t>17</a:t>
            </a:fld>
            <a:endParaRPr lang="zh-TW" altLang="en-US"/>
          </a:p>
        </p:txBody>
      </p:sp>
    </p:spTree>
    <p:extLst>
      <p:ext uri="{BB962C8B-B14F-4D97-AF65-F5344CB8AC3E}">
        <p14:creationId xmlns:p14="http://schemas.microsoft.com/office/powerpoint/2010/main" val="2955979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CA2E-09D6-4811-8635-D5257968FC45}"/>
              </a:ext>
            </a:extLst>
          </p:cNvPr>
          <p:cNvSpPr>
            <a:spLocks noGrp="1"/>
          </p:cNvSpPr>
          <p:nvPr>
            <p:ph type="title"/>
          </p:nvPr>
        </p:nvSpPr>
        <p:spPr/>
        <p:txBody>
          <a:bodyPr/>
          <a:lstStyle/>
          <a:p>
            <a:r>
              <a:rPr lang="zh-TW" altLang="zh-TW" dirty="0"/>
              <a:t>巴忒羅婦女</a:t>
            </a:r>
            <a:r>
              <a:rPr lang="zh-TW" altLang="en-US" dirty="0"/>
              <a:t>拜天后 </a:t>
            </a:r>
            <a:r>
              <a:rPr lang="en-US" altLang="zh-TW" dirty="0"/>
              <a:t>(“</a:t>
            </a:r>
            <a:r>
              <a:rPr lang="en-AU" altLang="zh-TW" dirty="0"/>
              <a:t>Queen of Heaven”) </a:t>
            </a:r>
            <a:endParaRPr lang="zh-TW" altLang="en-US" dirty="0"/>
          </a:p>
        </p:txBody>
      </p:sp>
      <p:sp>
        <p:nvSpPr>
          <p:cNvPr id="3" name="Content Placeholder 2">
            <a:extLst>
              <a:ext uri="{FF2B5EF4-FFF2-40B4-BE49-F238E27FC236}">
                <a16:creationId xmlns:a16="http://schemas.microsoft.com/office/drawing/2014/main" id="{E66DA9D2-BDB5-404B-AC1F-3D362C1A1BFE}"/>
              </a:ext>
            </a:extLst>
          </p:cNvPr>
          <p:cNvSpPr>
            <a:spLocks noGrp="1"/>
          </p:cNvSpPr>
          <p:nvPr>
            <p:ph idx="1"/>
          </p:nvPr>
        </p:nvSpPr>
        <p:spPr>
          <a:xfrm>
            <a:off x="934721" y="2015732"/>
            <a:ext cx="10861039" cy="3927868"/>
          </a:xfrm>
        </p:spPr>
        <p:txBody>
          <a:bodyPr>
            <a:normAutofit/>
          </a:bodyPr>
          <a:lstStyle/>
          <a:p>
            <a:r>
              <a:rPr lang="zh-TW" altLang="en-US" sz="2400" dirty="0"/>
              <a:t>耶利米書 </a:t>
            </a:r>
            <a:r>
              <a:rPr lang="en-US" altLang="zh-TW" sz="2400" dirty="0"/>
              <a:t>44:15-17</a:t>
            </a:r>
          </a:p>
          <a:p>
            <a:r>
              <a:rPr lang="en-US" altLang="zh-TW" sz="2400" dirty="0"/>
              <a:t>(15) </a:t>
            </a:r>
            <a:r>
              <a:rPr lang="zh-TW" altLang="zh-TW" sz="2400" dirty="0"/>
              <a:t>那些住在埃及地</a:t>
            </a:r>
            <a:r>
              <a:rPr lang="zh-TW" altLang="en-US" sz="2400" dirty="0"/>
              <a:t> </a:t>
            </a:r>
            <a:r>
              <a:rPr lang="zh-TW" altLang="zh-TW" sz="2400" dirty="0"/>
              <a:t>巴忒羅</a:t>
            </a:r>
            <a:r>
              <a:rPr lang="zh-TW" altLang="en-US" sz="2400" dirty="0"/>
              <a:t> </a:t>
            </a:r>
            <a:r>
              <a:rPr lang="en-US" altLang="zh-TW" sz="2400" dirty="0"/>
              <a:t>(</a:t>
            </a:r>
            <a:r>
              <a:rPr lang="en-AU" altLang="zh-TW" sz="2400" dirty="0" err="1"/>
              <a:t>Pathros</a:t>
            </a:r>
            <a:r>
              <a:rPr lang="en-US" altLang="zh-TW" sz="2400" dirty="0"/>
              <a:t>)</a:t>
            </a:r>
            <a:r>
              <a:rPr lang="zh-TW" altLang="en-US" sz="2400" dirty="0"/>
              <a:t> </a:t>
            </a:r>
            <a:r>
              <a:rPr lang="zh-TW" altLang="zh-TW" sz="2400" dirty="0"/>
              <a:t>知道自己妻子向別神燒香的、與旁邊站立的眾婦女聚集成群、回答耶利米說、</a:t>
            </a:r>
          </a:p>
          <a:p>
            <a:r>
              <a:rPr lang="en-US" altLang="zh-TW" sz="2400" dirty="0"/>
              <a:t>(16) </a:t>
            </a:r>
            <a:r>
              <a:rPr lang="zh-TW" altLang="zh-TW" sz="2400" dirty="0"/>
              <a:t>論到你奉耶和華的名向我們所說的話、我們必不聽從。</a:t>
            </a:r>
          </a:p>
          <a:p>
            <a:r>
              <a:rPr lang="en-US" altLang="zh-TW" sz="2400" dirty="0"/>
              <a:t>(17) </a:t>
            </a:r>
            <a:r>
              <a:rPr lang="zh-TW" altLang="zh-TW" sz="2400" dirty="0"/>
              <a:t>我們定要成就我們口中所出的一切話、向</a:t>
            </a:r>
            <a:r>
              <a:rPr lang="zh-TW" altLang="zh-TW" sz="2400" b="1" dirty="0">
                <a:highlight>
                  <a:srgbClr val="FFFF00"/>
                </a:highlight>
              </a:rPr>
              <a:t>天后</a:t>
            </a:r>
            <a:r>
              <a:rPr lang="en-US" altLang="zh-TW" sz="2400" b="1" dirty="0">
                <a:highlight>
                  <a:srgbClr val="FFFF00"/>
                </a:highlight>
              </a:rPr>
              <a:t> (“Queen of Heaven”) </a:t>
            </a:r>
            <a:br>
              <a:rPr lang="en-US" altLang="zh-TW" sz="2400" b="1" dirty="0">
                <a:highlight>
                  <a:srgbClr val="FFFF00"/>
                </a:highlight>
              </a:rPr>
            </a:br>
            <a:r>
              <a:rPr lang="zh-TW" altLang="zh-TW" sz="2400" dirty="0"/>
              <a:t>燒香、澆奠祭按著我們與我們列祖、君王、首領、在猶大的城邑中、和耶路撒冷的街市上、素常所行的一樣．因為那時我們喫飽飯、享福樂、並不見災禍。</a:t>
            </a:r>
          </a:p>
        </p:txBody>
      </p:sp>
      <p:sp>
        <p:nvSpPr>
          <p:cNvPr id="5" name="Slide Number Placeholder 4">
            <a:extLst>
              <a:ext uri="{FF2B5EF4-FFF2-40B4-BE49-F238E27FC236}">
                <a16:creationId xmlns:a16="http://schemas.microsoft.com/office/drawing/2014/main" id="{7EF19E46-2787-44FD-BA94-F344BE5BDFC8}"/>
              </a:ext>
            </a:extLst>
          </p:cNvPr>
          <p:cNvSpPr>
            <a:spLocks noGrp="1"/>
          </p:cNvSpPr>
          <p:nvPr>
            <p:ph type="sldNum" sz="quarter" idx="12"/>
          </p:nvPr>
        </p:nvSpPr>
        <p:spPr/>
        <p:txBody>
          <a:bodyPr/>
          <a:lstStyle/>
          <a:p>
            <a:fld id="{D1D1B76C-7351-40F1-BB17-DE2BED66E126}" type="slidenum">
              <a:rPr lang="zh-TW" altLang="en-US" smtClean="0"/>
              <a:t>18</a:t>
            </a:fld>
            <a:endParaRPr lang="zh-TW" altLang="en-US"/>
          </a:p>
        </p:txBody>
      </p:sp>
    </p:spTree>
    <p:extLst>
      <p:ext uri="{BB962C8B-B14F-4D97-AF65-F5344CB8AC3E}">
        <p14:creationId xmlns:p14="http://schemas.microsoft.com/office/powerpoint/2010/main" val="2802389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72225C-CE10-4272-A614-A2258A60F040}"/>
              </a:ext>
            </a:extLst>
          </p:cNvPr>
          <p:cNvPicPr>
            <a:picLocks noChangeAspect="1"/>
          </p:cNvPicPr>
          <p:nvPr/>
        </p:nvPicPr>
        <p:blipFill rotWithShape="1">
          <a:blip r:embed="rId2"/>
          <a:srcRect l="5256" t="14180" r="5705" b="50823"/>
          <a:stretch/>
        </p:blipFill>
        <p:spPr>
          <a:xfrm>
            <a:off x="632709" y="211548"/>
            <a:ext cx="9799292" cy="5500628"/>
          </a:xfrm>
          <a:prstGeom prst="rect">
            <a:avLst/>
          </a:prstGeom>
        </p:spPr>
      </p:pic>
      <p:sp>
        <p:nvSpPr>
          <p:cNvPr id="10" name="TextBox 9">
            <a:extLst>
              <a:ext uri="{FF2B5EF4-FFF2-40B4-BE49-F238E27FC236}">
                <a16:creationId xmlns:a16="http://schemas.microsoft.com/office/drawing/2014/main" id="{6D34FB81-6A71-4D1A-AD22-177849436E14}"/>
              </a:ext>
            </a:extLst>
          </p:cNvPr>
          <p:cNvSpPr txBox="1"/>
          <p:nvPr/>
        </p:nvSpPr>
        <p:spPr>
          <a:xfrm>
            <a:off x="2597140" y="5861839"/>
            <a:ext cx="6353021"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AU" altLang="zh-TW" sz="1400" i="1" dirty="0"/>
              <a:t>The Elephantine Papyri in English</a:t>
            </a:r>
            <a:r>
              <a:rPr lang="en-US" altLang="zh-TW" sz="1400" i="1" dirty="0"/>
              <a:t>:</a:t>
            </a:r>
            <a:r>
              <a:rPr lang="zh-TW" altLang="en-US" sz="1400" i="1" dirty="0"/>
              <a:t>  </a:t>
            </a:r>
            <a:r>
              <a:rPr lang="en-AU" altLang="zh-TW" sz="1400" i="1" dirty="0"/>
              <a:t>Three Millennia of Cross-Cultural Continuity and Change</a:t>
            </a:r>
            <a:r>
              <a:rPr lang="en-AU" altLang="zh-TW" sz="1400" dirty="0"/>
              <a:t> </a:t>
            </a:r>
            <a:br>
              <a:rPr lang="en-AU" altLang="zh-TW" sz="1400" dirty="0"/>
            </a:br>
            <a:r>
              <a:rPr lang="en-AU" altLang="zh-TW" sz="1400" dirty="0"/>
              <a:t>by Bezalel</a:t>
            </a:r>
            <a:r>
              <a:rPr lang="zh-TW" altLang="en-US" sz="1400" dirty="0"/>
              <a:t> </a:t>
            </a:r>
            <a:r>
              <a:rPr lang="en-AU" altLang="zh-TW" sz="1400" dirty="0" err="1"/>
              <a:t>Porten</a:t>
            </a:r>
            <a:r>
              <a:rPr lang="en-AU" altLang="zh-TW" sz="1400" dirty="0"/>
              <a:t>, p.89-92</a:t>
            </a:r>
          </a:p>
        </p:txBody>
      </p:sp>
      <p:sp>
        <p:nvSpPr>
          <p:cNvPr id="3" name="Slide Number Placeholder 2">
            <a:extLst>
              <a:ext uri="{FF2B5EF4-FFF2-40B4-BE49-F238E27FC236}">
                <a16:creationId xmlns:a16="http://schemas.microsoft.com/office/drawing/2014/main" id="{95CF664C-D6E8-4FEE-BEC6-449EC9C16134}"/>
              </a:ext>
            </a:extLst>
          </p:cNvPr>
          <p:cNvSpPr>
            <a:spLocks noGrp="1"/>
          </p:cNvSpPr>
          <p:nvPr>
            <p:ph type="sldNum" sz="quarter" idx="12"/>
          </p:nvPr>
        </p:nvSpPr>
        <p:spPr/>
        <p:txBody>
          <a:bodyPr/>
          <a:lstStyle/>
          <a:p>
            <a:fld id="{D1D1B76C-7351-40F1-BB17-DE2BED66E126}" type="slidenum">
              <a:rPr lang="zh-TW" altLang="en-US" smtClean="0"/>
              <a:t>19</a:t>
            </a:fld>
            <a:endParaRPr lang="zh-TW" altLang="en-US"/>
          </a:p>
        </p:txBody>
      </p:sp>
      <p:sp>
        <p:nvSpPr>
          <p:cNvPr id="5" name="Rectangle 4">
            <a:extLst>
              <a:ext uri="{FF2B5EF4-FFF2-40B4-BE49-F238E27FC236}">
                <a16:creationId xmlns:a16="http://schemas.microsoft.com/office/drawing/2014/main" id="{0A2BCCB5-3AE8-4B35-B448-55175C491C3E}"/>
              </a:ext>
            </a:extLst>
          </p:cNvPr>
          <p:cNvSpPr/>
          <p:nvPr/>
        </p:nvSpPr>
        <p:spPr>
          <a:xfrm>
            <a:off x="6563410" y="1673218"/>
            <a:ext cx="5394111" cy="400110"/>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zh-TW" altLang="en-US" sz="2000" dirty="0"/>
              <a:t>在象島古卷中一封關於衣服和油的猶太人書信</a:t>
            </a:r>
            <a:endParaRPr lang="en-US" altLang="zh-CN" sz="2000" dirty="0"/>
          </a:p>
        </p:txBody>
      </p:sp>
    </p:spTree>
    <p:extLst>
      <p:ext uri="{BB962C8B-B14F-4D97-AF65-F5344CB8AC3E}">
        <p14:creationId xmlns:p14="http://schemas.microsoft.com/office/powerpoint/2010/main" val="331038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066C-8F65-4FE3-B61A-DCCC1EC6938A}"/>
              </a:ext>
            </a:extLst>
          </p:cNvPr>
          <p:cNvSpPr>
            <a:spLocks noGrp="1"/>
          </p:cNvSpPr>
          <p:nvPr>
            <p:ph type="title"/>
          </p:nvPr>
        </p:nvSpPr>
        <p:spPr>
          <a:xfrm>
            <a:off x="567659" y="743559"/>
            <a:ext cx="4735861" cy="1049235"/>
          </a:xfrm>
        </p:spPr>
        <p:txBody>
          <a:bodyPr>
            <a:normAutofit/>
          </a:bodyPr>
          <a:lstStyle/>
          <a:p>
            <a:r>
              <a:rPr lang="zh-TW" altLang="en-US" sz="2800" dirty="0"/>
              <a:t>要塞例子</a:t>
            </a:r>
            <a:r>
              <a:rPr lang="en-US" altLang="zh-TW" sz="2800" dirty="0"/>
              <a:t>: </a:t>
            </a:r>
            <a:br>
              <a:rPr lang="en-US" altLang="zh-TW" sz="2800" dirty="0"/>
            </a:br>
            <a:r>
              <a:rPr lang="zh-TW" altLang="en-US" sz="2800" dirty="0"/>
              <a:t>象島</a:t>
            </a:r>
            <a:r>
              <a:rPr lang="en-US" altLang="zh-TW" sz="2800" dirty="0"/>
              <a:t>/</a:t>
            </a:r>
            <a:r>
              <a:rPr lang="zh-TW" altLang="en-US" sz="2800" cap="none" dirty="0"/>
              <a:t>伊里芬丁</a:t>
            </a:r>
            <a:r>
              <a:rPr lang="zh-TW" altLang="en-US" sz="2800" dirty="0"/>
              <a:t>島 </a:t>
            </a:r>
            <a:r>
              <a:rPr lang="en-US" altLang="zh-TW" sz="2800" cap="none" dirty="0"/>
              <a:t>Elephantine</a:t>
            </a:r>
            <a:endParaRPr lang="zh-TW" altLang="en-US" sz="2800" dirty="0"/>
          </a:p>
        </p:txBody>
      </p:sp>
      <p:sp>
        <p:nvSpPr>
          <p:cNvPr id="3" name="Content Placeholder 2">
            <a:extLst>
              <a:ext uri="{FF2B5EF4-FFF2-40B4-BE49-F238E27FC236}">
                <a16:creationId xmlns:a16="http://schemas.microsoft.com/office/drawing/2014/main" id="{C63C5E4B-D262-4C11-8E01-61092349241E}"/>
              </a:ext>
            </a:extLst>
          </p:cNvPr>
          <p:cNvSpPr>
            <a:spLocks noGrp="1"/>
          </p:cNvSpPr>
          <p:nvPr>
            <p:ph idx="1"/>
          </p:nvPr>
        </p:nvSpPr>
        <p:spPr>
          <a:xfrm>
            <a:off x="724875" y="4480560"/>
            <a:ext cx="9603275" cy="1711770"/>
          </a:xfrm>
        </p:spPr>
        <p:txBody>
          <a:bodyPr>
            <a:normAutofit fontScale="92500" lnSpcReduction="20000"/>
          </a:bodyPr>
          <a:lstStyle/>
          <a:p>
            <a:r>
              <a:rPr lang="zh-TW" altLang="en-US" sz="3200" dirty="0"/>
              <a:t>象島 </a:t>
            </a:r>
            <a:r>
              <a:rPr lang="en-US" altLang="zh-TW" sz="3200" dirty="0"/>
              <a:t>Elephantine</a:t>
            </a:r>
          </a:p>
          <a:p>
            <a:pPr lvl="1"/>
            <a:r>
              <a:rPr lang="en-US" altLang="zh-TW" sz="3000" dirty="0">
                <a:hlinkClick r:id="rId2"/>
              </a:rPr>
              <a:t>https://www.google.com/maps/place/Elephantine/</a:t>
            </a:r>
            <a:endParaRPr lang="en-US" altLang="zh-TW" sz="3000" dirty="0"/>
          </a:p>
          <a:p>
            <a:pPr marL="0" indent="0">
              <a:buNone/>
            </a:pPr>
            <a:r>
              <a:rPr lang="en-US" altLang="zh-TW" sz="3200" dirty="0"/>
              <a:t> </a:t>
            </a:r>
            <a:endParaRPr lang="zh-TW" altLang="en-US" sz="3200" dirty="0"/>
          </a:p>
        </p:txBody>
      </p:sp>
      <p:pic>
        <p:nvPicPr>
          <p:cNvPr id="4" name="Content Placeholder 6">
            <a:extLst>
              <a:ext uri="{FF2B5EF4-FFF2-40B4-BE49-F238E27FC236}">
                <a16:creationId xmlns:a16="http://schemas.microsoft.com/office/drawing/2014/main" id="{921A5C5F-F075-444F-B2ED-CE8B70C777A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l="50492" t="58061" r="6452" b="6064"/>
          <a:stretch/>
        </p:blipFill>
        <p:spPr>
          <a:xfrm>
            <a:off x="5303520" y="233680"/>
            <a:ext cx="7037722" cy="4532770"/>
          </a:xfrm>
          <a:prstGeom prst="rect">
            <a:avLst/>
          </a:prstGeom>
        </p:spPr>
      </p:pic>
      <p:sp>
        <p:nvSpPr>
          <p:cNvPr id="5" name="TextBox 4">
            <a:extLst>
              <a:ext uri="{FF2B5EF4-FFF2-40B4-BE49-F238E27FC236}">
                <a16:creationId xmlns:a16="http://schemas.microsoft.com/office/drawing/2014/main" id="{4F15C6AF-D44C-4BAD-BE4E-213982537D64}"/>
              </a:ext>
            </a:extLst>
          </p:cNvPr>
          <p:cNvSpPr txBox="1"/>
          <p:nvPr/>
        </p:nvSpPr>
        <p:spPr>
          <a:xfrm>
            <a:off x="7691647" y="1434154"/>
            <a:ext cx="50800" cy="861774"/>
          </a:xfrm>
          <a:prstGeom prst="rect">
            <a:avLst/>
          </a:prstGeom>
          <a:noFill/>
        </p:spPr>
        <p:txBody>
          <a:bodyPr wrap="square" rtlCol="0">
            <a:spAutoFit/>
          </a:bodyPr>
          <a:lstStyle/>
          <a:p>
            <a:r>
              <a:rPr lang="en-US" altLang="zh-TW" sz="5000" b="1" dirty="0">
                <a:solidFill>
                  <a:schemeClr val="accent3">
                    <a:lumMod val="75000"/>
                  </a:schemeClr>
                </a:solidFill>
                <a:effectLst>
                  <a:outerShdw blurRad="38100" dist="38100" dir="2700000" algn="tl">
                    <a:srgbClr val="000000">
                      <a:alpha val="43137"/>
                    </a:srgbClr>
                  </a:outerShdw>
                </a:effectLst>
              </a:rPr>
              <a:t>x</a:t>
            </a:r>
            <a:endParaRPr lang="zh-TW" altLang="en-US" sz="5000" b="1" dirty="0">
              <a:solidFill>
                <a:schemeClr val="accent3">
                  <a:lumMod val="75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895B2810-1611-4548-8B28-6660953FD596}"/>
              </a:ext>
            </a:extLst>
          </p:cNvPr>
          <p:cNvSpPr txBox="1"/>
          <p:nvPr/>
        </p:nvSpPr>
        <p:spPr>
          <a:xfrm>
            <a:off x="8391491" y="4239039"/>
            <a:ext cx="278503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2400" dirty="0"/>
              <a:t>蘇丹 </a:t>
            </a:r>
            <a:r>
              <a:rPr lang="en-US" altLang="zh-TW" sz="2400" dirty="0"/>
              <a:t>(</a:t>
            </a:r>
            <a:r>
              <a:rPr lang="zh-TW" altLang="en-US" sz="2400" dirty="0"/>
              <a:t>古稱</a:t>
            </a:r>
            <a:r>
              <a:rPr lang="en-AU" altLang="zh-TW" sz="2400" dirty="0"/>
              <a:t>:</a:t>
            </a:r>
            <a:r>
              <a:rPr lang="zh-TW" altLang="en-US" sz="2400" dirty="0"/>
              <a:t>努比亞</a:t>
            </a:r>
            <a:r>
              <a:rPr lang="en-US" altLang="zh-TW" sz="2400" dirty="0"/>
              <a:t>)</a:t>
            </a:r>
            <a:endParaRPr lang="en-AU" sz="2400" dirty="0"/>
          </a:p>
        </p:txBody>
      </p:sp>
      <p:sp>
        <p:nvSpPr>
          <p:cNvPr id="7" name="TextBox 6">
            <a:extLst>
              <a:ext uri="{FF2B5EF4-FFF2-40B4-BE49-F238E27FC236}">
                <a16:creationId xmlns:a16="http://schemas.microsoft.com/office/drawing/2014/main" id="{594EE6F3-C979-4F98-B806-4A43A8019A2C}"/>
              </a:ext>
            </a:extLst>
          </p:cNvPr>
          <p:cNvSpPr txBox="1"/>
          <p:nvPr/>
        </p:nvSpPr>
        <p:spPr>
          <a:xfrm>
            <a:off x="8661346" y="1926596"/>
            <a:ext cx="1460989"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zh-HK" altLang="zh-TW" dirty="0"/>
              <a:t>阿斯旺</a:t>
            </a:r>
            <a:r>
              <a:rPr lang="zh-TW" altLang="en-US" dirty="0"/>
              <a:t>水壩</a:t>
            </a:r>
            <a:endParaRPr lang="zh-HK" altLang="zh-TW" dirty="0"/>
          </a:p>
        </p:txBody>
      </p:sp>
      <p:sp>
        <p:nvSpPr>
          <p:cNvPr id="8" name="TextBox 7">
            <a:extLst>
              <a:ext uri="{FF2B5EF4-FFF2-40B4-BE49-F238E27FC236}">
                <a16:creationId xmlns:a16="http://schemas.microsoft.com/office/drawing/2014/main" id="{3A7572C0-4CE4-4B11-A0A4-E510DD4C61DF}"/>
              </a:ext>
            </a:extLst>
          </p:cNvPr>
          <p:cNvSpPr txBox="1"/>
          <p:nvPr/>
        </p:nvSpPr>
        <p:spPr>
          <a:xfrm>
            <a:off x="8293952" y="347967"/>
            <a:ext cx="921695"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zh-TW" altLang="en-US" dirty="0"/>
              <a:t>盧克索</a:t>
            </a:r>
            <a:endParaRPr lang="zh-HK" altLang="zh-TW" dirty="0"/>
          </a:p>
        </p:txBody>
      </p:sp>
      <p:pic>
        <p:nvPicPr>
          <p:cNvPr id="9" name="Graphic 8">
            <a:extLst>
              <a:ext uri="{FF2B5EF4-FFF2-40B4-BE49-F238E27FC236}">
                <a16:creationId xmlns:a16="http://schemas.microsoft.com/office/drawing/2014/main" id="{2726472B-078D-4F51-B881-E68AEA51EB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6011" y="2814165"/>
            <a:ext cx="4694150" cy="1030423"/>
          </a:xfrm>
          <a:prstGeom prst="rect">
            <a:avLst/>
          </a:prstGeom>
        </p:spPr>
      </p:pic>
      <p:sp>
        <p:nvSpPr>
          <p:cNvPr id="11" name="Slide Number Placeholder 10">
            <a:extLst>
              <a:ext uri="{FF2B5EF4-FFF2-40B4-BE49-F238E27FC236}">
                <a16:creationId xmlns:a16="http://schemas.microsoft.com/office/drawing/2014/main" id="{99DDCAE7-203D-4A06-9A8A-664828F76692}"/>
              </a:ext>
            </a:extLst>
          </p:cNvPr>
          <p:cNvSpPr>
            <a:spLocks noGrp="1"/>
          </p:cNvSpPr>
          <p:nvPr>
            <p:ph type="sldNum" sz="quarter" idx="12"/>
          </p:nvPr>
        </p:nvSpPr>
        <p:spPr/>
        <p:txBody>
          <a:bodyPr/>
          <a:lstStyle/>
          <a:p>
            <a:fld id="{D1D1B76C-7351-40F1-BB17-DE2BED66E126}" type="slidenum">
              <a:rPr lang="zh-TW" altLang="en-US" smtClean="0"/>
              <a:t>2</a:t>
            </a:fld>
            <a:endParaRPr lang="zh-TW" altLang="en-US"/>
          </a:p>
        </p:txBody>
      </p:sp>
    </p:spTree>
    <p:extLst>
      <p:ext uri="{BB962C8B-B14F-4D97-AF65-F5344CB8AC3E}">
        <p14:creationId xmlns:p14="http://schemas.microsoft.com/office/powerpoint/2010/main" val="2463918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7F16B3-902D-47B1-B19A-A78B854BB77B}"/>
              </a:ext>
            </a:extLst>
          </p:cNvPr>
          <p:cNvPicPr>
            <a:picLocks noChangeAspect="1"/>
          </p:cNvPicPr>
          <p:nvPr/>
        </p:nvPicPr>
        <p:blipFill rotWithShape="1">
          <a:blip r:embed="rId2"/>
          <a:srcRect t="49461" b="44741"/>
          <a:stretch/>
        </p:blipFill>
        <p:spPr>
          <a:xfrm>
            <a:off x="375917" y="106227"/>
            <a:ext cx="8332332" cy="689898"/>
          </a:xfrm>
          <a:prstGeom prst="rect">
            <a:avLst/>
          </a:prstGeom>
        </p:spPr>
      </p:pic>
      <p:pic>
        <p:nvPicPr>
          <p:cNvPr id="5" name="Picture 4">
            <a:extLst>
              <a:ext uri="{FF2B5EF4-FFF2-40B4-BE49-F238E27FC236}">
                <a16:creationId xmlns:a16="http://schemas.microsoft.com/office/drawing/2014/main" id="{4B3DB514-F222-4210-8C10-222C50A76FEA}"/>
              </a:ext>
            </a:extLst>
          </p:cNvPr>
          <p:cNvPicPr>
            <a:picLocks noChangeAspect="1"/>
          </p:cNvPicPr>
          <p:nvPr/>
        </p:nvPicPr>
        <p:blipFill rotWithShape="1">
          <a:blip r:embed="rId3"/>
          <a:srcRect t="8297" r="7006" b="81333"/>
          <a:stretch/>
        </p:blipFill>
        <p:spPr>
          <a:xfrm>
            <a:off x="375919" y="799717"/>
            <a:ext cx="8332331" cy="1327007"/>
          </a:xfrm>
          <a:prstGeom prst="rect">
            <a:avLst/>
          </a:prstGeom>
        </p:spPr>
      </p:pic>
      <p:pic>
        <p:nvPicPr>
          <p:cNvPr id="6" name="Picture 5">
            <a:extLst>
              <a:ext uri="{FF2B5EF4-FFF2-40B4-BE49-F238E27FC236}">
                <a16:creationId xmlns:a16="http://schemas.microsoft.com/office/drawing/2014/main" id="{B45855A6-912D-43DE-AD72-A2F965853C36}"/>
              </a:ext>
            </a:extLst>
          </p:cNvPr>
          <p:cNvPicPr>
            <a:picLocks noChangeAspect="1"/>
          </p:cNvPicPr>
          <p:nvPr/>
        </p:nvPicPr>
        <p:blipFill rotWithShape="1">
          <a:blip r:embed="rId4"/>
          <a:srcRect t="7515" r="6605" b="77185"/>
          <a:stretch/>
        </p:blipFill>
        <p:spPr>
          <a:xfrm>
            <a:off x="375920" y="2128520"/>
            <a:ext cx="8332332" cy="1949341"/>
          </a:xfrm>
          <a:prstGeom prst="rect">
            <a:avLst/>
          </a:prstGeom>
        </p:spPr>
      </p:pic>
      <p:pic>
        <p:nvPicPr>
          <p:cNvPr id="8" name="Picture 7">
            <a:extLst>
              <a:ext uri="{FF2B5EF4-FFF2-40B4-BE49-F238E27FC236}">
                <a16:creationId xmlns:a16="http://schemas.microsoft.com/office/drawing/2014/main" id="{2F3D1445-FCF3-4EE3-8F76-F939A165CF52}"/>
              </a:ext>
            </a:extLst>
          </p:cNvPr>
          <p:cNvPicPr>
            <a:picLocks noChangeAspect="1"/>
          </p:cNvPicPr>
          <p:nvPr/>
        </p:nvPicPr>
        <p:blipFill rotWithShape="1">
          <a:blip r:embed="rId5"/>
          <a:srcRect t="8514" r="4934" b="71704"/>
          <a:stretch/>
        </p:blipFill>
        <p:spPr>
          <a:xfrm>
            <a:off x="375920" y="4081453"/>
            <a:ext cx="8332331" cy="2476139"/>
          </a:xfrm>
          <a:prstGeom prst="rect">
            <a:avLst/>
          </a:prstGeom>
        </p:spPr>
      </p:pic>
      <p:sp>
        <p:nvSpPr>
          <p:cNvPr id="10" name="TextBox 9">
            <a:extLst>
              <a:ext uri="{FF2B5EF4-FFF2-40B4-BE49-F238E27FC236}">
                <a16:creationId xmlns:a16="http://schemas.microsoft.com/office/drawing/2014/main" id="{DDEE56F2-66EB-40C9-9555-9A1429794832}"/>
              </a:ext>
            </a:extLst>
          </p:cNvPr>
          <p:cNvSpPr txBox="1"/>
          <p:nvPr/>
        </p:nvSpPr>
        <p:spPr>
          <a:xfrm>
            <a:off x="5249699" y="6252419"/>
            <a:ext cx="6353021"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AU" altLang="zh-TW" sz="1400" i="1" dirty="0"/>
              <a:t>The Elephantine Papyri in English</a:t>
            </a:r>
            <a:r>
              <a:rPr lang="en-US" altLang="zh-TW" sz="1400" i="1" dirty="0"/>
              <a:t>:</a:t>
            </a:r>
            <a:r>
              <a:rPr lang="zh-TW" altLang="en-US" sz="1400" i="1" dirty="0"/>
              <a:t>  </a:t>
            </a:r>
            <a:r>
              <a:rPr lang="en-AU" altLang="zh-TW" sz="1400" i="1" dirty="0"/>
              <a:t>Three Millennia of Cross-Cultural Continuity and Change</a:t>
            </a:r>
            <a:r>
              <a:rPr lang="en-AU" altLang="zh-TW" sz="1400" dirty="0"/>
              <a:t> </a:t>
            </a:r>
            <a:br>
              <a:rPr lang="en-AU" altLang="zh-TW" sz="1400" dirty="0"/>
            </a:br>
            <a:r>
              <a:rPr lang="en-AU" altLang="zh-TW" sz="1400" dirty="0"/>
              <a:t>by Bezalel</a:t>
            </a:r>
            <a:r>
              <a:rPr lang="zh-TW" altLang="en-US" sz="1400" dirty="0"/>
              <a:t> </a:t>
            </a:r>
            <a:r>
              <a:rPr lang="en-AU" altLang="zh-TW" sz="1400" dirty="0" err="1"/>
              <a:t>Porten</a:t>
            </a:r>
            <a:r>
              <a:rPr lang="en-AU" altLang="zh-TW" sz="1400" dirty="0"/>
              <a:t>, p.89-92</a:t>
            </a:r>
          </a:p>
        </p:txBody>
      </p:sp>
      <p:sp>
        <p:nvSpPr>
          <p:cNvPr id="11" name="Rectangle 10">
            <a:extLst>
              <a:ext uri="{FF2B5EF4-FFF2-40B4-BE49-F238E27FC236}">
                <a16:creationId xmlns:a16="http://schemas.microsoft.com/office/drawing/2014/main" id="{1F8A3E4D-16E1-40B4-AA10-72278A34DE6A}"/>
              </a:ext>
            </a:extLst>
          </p:cNvPr>
          <p:cNvSpPr/>
          <p:nvPr/>
        </p:nvSpPr>
        <p:spPr>
          <a:xfrm>
            <a:off x="4816043" y="343971"/>
            <a:ext cx="2295957" cy="275789"/>
          </a:xfrm>
          <a:prstGeom prst="rect">
            <a:avLst/>
          </a:prstGeom>
          <a:solidFill>
            <a:srgbClr val="FFC000">
              <a:alpha val="20000"/>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3" name="Slide Number Placeholder 2">
            <a:extLst>
              <a:ext uri="{FF2B5EF4-FFF2-40B4-BE49-F238E27FC236}">
                <a16:creationId xmlns:a16="http://schemas.microsoft.com/office/drawing/2014/main" id="{AF16F299-53D7-4EC9-BC4F-6136FC713B05}"/>
              </a:ext>
            </a:extLst>
          </p:cNvPr>
          <p:cNvSpPr>
            <a:spLocks noGrp="1"/>
          </p:cNvSpPr>
          <p:nvPr>
            <p:ph type="sldNum" sz="quarter" idx="12"/>
          </p:nvPr>
        </p:nvSpPr>
        <p:spPr/>
        <p:txBody>
          <a:bodyPr/>
          <a:lstStyle/>
          <a:p>
            <a:fld id="{D1D1B76C-7351-40F1-BB17-DE2BED66E126}" type="slidenum">
              <a:rPr lang="zh-TW" altLang="en-US" smtClean="0"/>
              <a:t>20</a:t>
            </a:fld>
            <a:endParaRPr lang="zh-TW" altLang="en-US"/>
          </a:p>
        </p:txBody>
      </p:sp>
      <p:sp>
        <p:nvSpPr>
          <p:cNvPr id="12" name="Rectangle 11">
            <a:extLst>
              <a:ext uri="{FF2B5EF4-FFF2-40B4-BE49-F238E27FC236}">
                <a16:creationId xmlns:a16="http://schemas.microsoft.com/office/drawing/2014/main" id="{2A6B1AC1-ADF9-462E-AD64-A1F2522E5117}"/>
              </a:ext>
            </a:extLst>
          </p:cNvPr>
          <p:cNvSpPr/>
          <p:nvPr/>
        </p:nvSpPr>
        <p:spPr>
          <a:xfrm>
            <a:off x="7366203" y="283733"/>
            <a:ext cx="4653230" cy="400110"/>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zh-TW" altLang="zh-TW" sz="2000" dirty="0"/>
              <a:t>天后</a:t>
            </a:r>
            <a:r>
              <a:rPr lang="zh-TW" altLang="en-US" sz="2000" dirty="0"/>
              <a:t>廟</a:t>
            </a:r>
            <a:r>
              <a:rPr lang="en-US" altLang="zh-TW" sz="2000" dirty="0"/>
              <a:t> (Temple of the “Queen of Heaven”)</a:t>
            </a:r>
            <a:endParaRPr lang="en-US" altLang="zh-CN" sz="2000" dirty="0"/>
          </a:p>
        </p:txBody>
      </p:sp>
    </p:spTree>
    <p:extLst>
      <p:ext uri="{BB962C8B-B14F-4D97-AF65-F5344CB8AC3E}">
        <p14:creationId xmlns:p14="http://schemas.microsoft.com/office/powerpoint/2010/main" val="208972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CEFED4-3564-4349-B9AF-5D591EE8FC47}"/>
              </a:ext>
            </a:extLst>
          </p:cNvPr>
          <p:cNvPicPr>
            <a:picLocks noChangeAspect="1"/>
          </p:cNvPicPr>
          <p:nvPr/>
        </p:nvPicPr>
        <p:blipFill rotWithShape="1">
          <a:blip r:embed="rId2"/>
          <a:srcRect t="49461" b="44741"/>
          <a:stretch/>
        </p:blipFill>
        <p:spPr>
          <a:xfrm>
            <a:off x="375917" y="106227"/>
            <a:ext cx="8332332" cy="689898"/>
          </a:xfrm>
          <a:prstGeom prst="rect">
            <a:avLst/>
          </a:prstGeom>
        </p:spPr>
      </p:pic>
      <p:pic>
        <p:nvPicPr>
          <p:cNvPr id="10" name="Picture 9">
            <a:extLst>
              <a:ext uri="{FF2B5EF4-FFF2-40B4-BE49-F238E27FC236}">
                <a16:creationId xmlns:a16="http://schemas.microsoft.com/office/drawing/2014/main" id="{014FD39C-5358-44F0-B306-CB2ED5BFA2B4}"/>
              </a:ext>
            </a:extLst>
          </p:cNvPr>
          <p:cNvPicPr>
            <a:picLocks noChangeAspect="1"/>
          </p:cNvPicPr>
          <p:nvPr/>
        </p:nvPicPr>
        <p:blipFill rotWithShape="1">
          <a:blip r:embed="rId3"/>
          <a:srcRect t="8297" r="7006" b="81333"/>
          <a:stretch/>
        </p:blipFill>
        <p:spPr>
          <a:xfrm>
            <a:off x="375919" y="799717"/>
            <a:ext cx="8332331" cy="1327007"/>
          </a:xfrm>
          <a:prstGeom prst="rect">
            <a:avLst/>
          </a:prstGeom>
        </p:spPr>
      </p:pic>
      <p:pic>
        <p:nvPicPr>
          <p:cNvPr id="11" name="Picture 10">
            <a:extLst>
              <a:ext uri="{FF2B5EF4-FFF2-40B4-BE49-F238E27FC236}">
                <a16:creationId xmlns:a16="http://schemas.microsoft.com/office/drawing/2014/main" id="{C479C7DC-FC99-4553-ACA4-6CFFC2339992}"/>
              </a:ext>
            </a:extLst>
          </p:cNvPr>
          <p:cNvPicPr>
            <a:picLocks noChangeAspect="1"/>
          </p:cNvPicPr>
          <p:nvPr/>
        </p:nvPicPr>
        <p:blipFill rotWithShape="1">
          <a:blip r:embed="rId4"/>
          <a:srcRect t="7515" r="6605" b="77185"/>
          <a:stretch/>
        </p:blipFill>
        <p:spPr>
          <a:xfrm>
            <a:off x="375920" y="2128520"/>
            <a:ext cx="8332332" cy="1949341"/>
          </a:xfrm>
          <a:prstGeom prst="rect">
            <a:avLst/>
          </a:prstGeom>
        </p:spPr>
      </p:pic>
      <p:pic>
        <p:nvPicPr>
          <p:cNvPr id="12" name="Picture 11">
            <a:extLst>
              <a:ext uri="{FF2B5EF4-FFF2-40B4-BE49-F238E27FC236}">
                <a16:creationId xmlns:a16="http://schemas.microsoft.com/office/drawing/2014/main" id="{145C166B-E662-4028-850C-6BE6416292EA}"/>
              </a:ext>
            </a:extLst>
          </p:cNvPr>
          <p:cNvPicPr>
            <a:picLocks noChangeAspect="1"/>
          </p:cNvPicPr>
          <p:nvPr/>
        </p:nvPicPr>
        <p:blipFill rotWithShape="1">
          <a:blip r:embed="rId5"/>
          <a:srcRect t="8514" r="4934" b="71704"/>
          <a:stretch/>
        </p:blipFill>
        <p:spPr>
          <a:xfrm>
            <a:off x="375920" y="4081453"/>
            <a:ext cx="8332331" cy="2476139"/>
          </a:xfrm>
          <a:prstGeom prst="rect">
            <a:avLst/>
          </a:prstGeom>
        </p:spPr>
      </p:pic>
      <p:pic>
        <p:nvPicPr>
          <p:cNvPr id="4" name="Picture 3">
            <a:extLst>
              <a:ext uri="{FF2B5EF4-FFF2-40B4-BE49-F238E27FC236}">
                <a16:creationId xmlns:a16="http://schemas.microsoft.com/office/drawing/2014/main" id="{6167D1C3-7AE8-4A56-9B51-C50F472BAA5A}"/>
              </a:ext>
            </a:extLst>
          </p:cNvPr>
          <p:cNvPicPr>
            <a:picLocks noChangeAspect="1"/>
          </p:cNvPicPr>
          <p:nvPr/>
        </p:nvPicPr>
        <p:blipFill rotWithShape="1">
          <a:blip r:embed="rId2"/>
          <a:srcRect l="5256" t="81142" r="5705" b="3225"/>
          <a:stretch/>
        </p:blipFill>
        <p:spPr>
          <a:xfrm>
            <a:off x="2194226" y="877405"/>
            <a:ext cx="9205385" cy="2308132"/>
          </a:xfrm>
          <a:prstGeom prst="rect">
            <a:avLst/>
          </a:prstGeom>
          <a:ln>
            <a:noFill/>
          </a:ln>
          <a:effectLst>
            <a:outerShdw blurRad="190500" algn="tl" rotWithShape="0">
              <a:srgbClr val="000000">
                <a:alpha val="70000"/>
              </a:srgbClr>
            </a:outerShdw>
          </a:effectLst>
        </p:spPr>
      </p:pic>
      <p:sp>
        <p:nvSpPr>
          <p:cNvPr id="13" name="Rectangle 12">
            <a:extLst>
              <a:ext uri="{FF2B5EF4-FFF2-40B4-BE49-F238E27FC236}">
                <a16:creationId xmlns:a16="http://schemas.microsoft.com/office/drawing/2014/main" id="{DF11A80F-3BB8-4970-B32B-A609B0AFAA68}"/>
              </a:ext>
            </a:extLst>
          </p:cNvPr>
          <p:cNvSpPr/>
          <p:nvPr/>
        </p:nvSpPr>
        <p:spPr>
          <a:xfrm>
            <a:off x="4816043" y="343971"/>
            <a:ext cx="2295957" cy="275789"/>
          </a:xfrm>
          <a:prstGeom prst="rect">
            <a:avLst/>
          </a:prstGeom>
          <a:solidFill>
            <a:srgbClr val="FFC000">
              <a:alpha val="20000"/>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4" name="Rectangle 13">
            <a:extLst>
              <a:ext uri="{FF2B5EF4-FFF2-40B4-BE49-F238E27FC236}">
                <a16:creationId xmlns:a16="http://schemas.microsoft.com/office/drawing/2014/main" id="{D8F9D833-9154-4AF3-B310-AA25E06D6A39}"/>
              </a:ext>
            </a:extLst>
          </p:cNvPr>
          <p:cNvSpPr/>
          <p:nvPr/>
        </p:nvSpPr>
        <p:spPr>
          <a:xfrm>
            <a:off x="2936443" y="1697775"/>
            <a:ext cx="1808277" cy="232626"/>
          </a:xfrm>
          <a:prstGeom prst="rect">
            <a:avLst/>
          </a:prstGeom>
          <a:solidFill>
            <a:srgbClr val="FFC000">
              <a:alpha val="20000"/>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5" name="Rectangle 14">
            <a:extLst>
              <a:ext uri="{FF2B5EF4-FFF2-40B4-BE49-F238E27FC236}">
                <a16:creationId xmlns:a16="http://schemas.microsoft.com/office/drawing/2014/main" id="{E6F2F610-649A-4679-8696-3D1FF60EF4A8}"/>
              </a:ext>
            </a:extLst>
          </p:cNvPr>
          <p:cNvSpPr/>
          <p:nvPr/>
        </p:nvSpPr>
        <p:spPr>
          <a:xfrm>
            <a:off x="6715963" y="1697775"/>
            <a:ext cx="538277" cy="232626"/>
          </a:xfrm>
          <a:prstGeom prst="rect">
            <a:avLst/>
          </a:prstGeom>
          <a:solidFill>
            <a:srgbClr val="FFC000">
              <a:alpha val="20000"/>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6" name="Rectangle 15">
            <a:extLst>
              <a:ext uri="{FF2B5EF4-FFF2-40B4-BE49-F238E27FC236}">
                <a16:creationId xmlns:a16="http://schemas.microsoft.com/office/drawing/2014/main" id="{9C1C2356-B12A-4EC5-B07D-5EEB85C55F82}"/>
              </a:ext>
            </a:extLst>
          </p:cNvPr>
          <p:cNvSpPr/>
          <p:nvPr/>
        </p:nvSpPr>
        <p:spPr>
          <a:xfrm>
            <a:off x="7366203" y="1930401"/>
            <a:ext cx="619557" cy="232626"/>
          </a:xfrm>
          <a:prstGeom prst="rect">
            <a:avLst/>
          </a:prstGeom>
          <a:solidFill>
            <a:srgbClr val="FFC000">
              <a:alpha val="20000"/>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7" name="Rectangle 16">
            <a:extLst>
              <a:ext uri="{FF2B5EF4-FFF2-40B4-BE49-F238E27FC236}">
                <a16:creationId xmlns:a16="http://schemas.microsoft.com/office/drawing/2014/main" id="{EFCDB720-270D-4977-92E7-4D6EBC7606B8}"/>
              </a:ext>
            </a:extLst>
          </p:cNvPr>
          <p:cNvSpPr/>
          <p:nvPr/>
        </p:nvSpPr>
        <p:spPr>
          <a:xfrm>
            <a:off x="3840581" y="2134083"/>
            <a:ext cx="7376059" cy="205309"/>
          </a:xfrm>
          <a:prstGeom prst="rect">
            <a:avLst/>
          </a:prstGeom>
          <a:solidFill>
            <a:srgbClr val="FFC000">
              <a:alpha val="20000"/>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8" name="Rectangle 17">
            <a:extLst>
              <a:ext uri="{FF2B5EF4-FFF2-40B4-BE49-F238E27FC236}">
                <a16:creationId xmlns:a16="http://schemas.microsoft.com/office/drawing/2014/main" id="{FE9205DF-6526-4CDD-B147-CF84AA4AB311}"/>
              </a:ext>
            </a:extLst>
          </p:cNvPr>
          <p:cNvSpPr/>
          <p:nvPr/>
        </p:nvSpPr>
        <p:spPr>
          <a:xfrm>
            <a:off x="2407970" y="2359141"/>
            <a:ext cx="8808670" cy="205309"/>
          </a:xfrm>
          <a:prstGeom prst="rect">
            <a:avLst/>
          </a:prstGeom>
          <a:solidFill>
            <a:srgbClr val="FFC000">
              <a:alpha val="20000"/>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9" name="Rectangle 18">
            <a:extLst>
              <a:ext uri="{FF2B5EF4-FFF2-40B4-BE49-F238E27FC236}">
                <a16:creationId xmlns:a16="http://schemas.microsoft.com/office/drawing/2014/main" id="{A50A10D8-9050-4C51-AE1F-A6FAD1B27A77}"/>
              </a:ext>
            </a:extLst>
          </p:cNvPr>
          <p:cNvSpPr/>
          <p:nvPr/>
        </p:nvSpPr>
        <p:spPr>
          <a:xfrm>
            <a:off x="2407970" y="2581991"/>
            <a:ext cx="4958233" cy="205309"/>
          </a:xfrm>
          <a:prstGeom prst="rect">
            <a:avLst/>
          </a:prstGeom>
          <a:solidFill>
            <a:srgbClr val="FFC000">
              <a:alpha val="20000"/>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21" name="Rectangle 20">
            <a:extLst>
              <a:ext uri="{FF2B5EF4-FFF2-40B4-BE49-F238E27FC236}">
                <a16:creationId xmlns:a16="http://schemas.microsoft.com/office/drawing/2014/main" id="{D4ABCA53-B35C-469D-8D90-E74E517A624E}"/>
              </a:ext>
            </a:extLst>
          </p:cNvPr>
          <p:cNvSpPr/>
          <p:nvPr/>
        </p:nvSpPr>
        <p:spPr>
          <a:xfrm>
            <a:off x="3556050" y="3481698"/>
            <a:ext cx="7945120" cy="1323439"/>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zh-TW" altLang="en-US" sz="2000" dirty="0"/>
              <a:t>在猶太人流亡前他們已經開始拜</a:t>
            </a:r>
            <a:r>
              <a:rPr lang="zh-TW" altLang="zh-TW" sz="2000" dirty="0"/>
              <a:t>天后</a:t>
            </a:r>
            <a:r>
              <a:rPr lang="en-US" altLang="zh-TW" sz="2000" dirty="0"/>
              <a:t> (“Queen of Heaven”)</a:t>
            </a:r>
            <a:r>
              <a:rPr lang="zh-TW" altLang="en-US" sz="2000" dirty="0"/>
              <a:t>，</a:t>
            </a:r>
            <a:br>
              <a:rPr lang="en-US" altLang="zh-TW" sz="2000" dirty="0"/>
            </a:br>
            <a:r>
              <a:rPr lang="zh-TW" altLang="en-US" sz="2000" dirty="0"/>
              <a:t>流亡到埃及地這個習俗仍然繼續</a:t>
            </a:r>
            <a:r>
              <a:rPr lang="en-US" altLang="zh-TW" sz="2000" dirty="0"/>
              <a:t>,</a:t>
            </a:r>
            <a:r>
              <a:rPr lang="zh-TW" altLang="en-US" sz="2000" dirty="0"/>
              <a:t> 故此</a:t>
            </a:r>
            <a:r>
              <a:rPr lang="zh-TW" altLang="zh-TW" sz="2000" dirty="0"/>
              <a:t>天后</a:t>
            </a:r>
            <a:r>
              <a:rPr lang="zh-TW" altLang="en-US" sz="2000" dirty="0"/>
              <a:t>被耶利米抨擊</a:t>
            </a:r>
            <a:r>
              <a:rPr lang="zh-CN" altLang="en-US" sz="2000" dirty="0"/>
              <a:t>。</a:t>
            </a:r>
            <a:br>
              <a:rPr lang="en-US" altLang="zh-CN" sz="2000" dirty="0"/>
            </a:br>
            <a:r>
              <a:rPr lang="zh-TW" altLang="en-US" sz="2000" dirty="0"/>
              <a:t>在象島古卷眾多猶太人書信當中只有一封寄往象島的信</a:t>
            </a:r>
            <a:br>
              <a:rPr lang="en-US" altLang="zh-TW" sz="2000" dirty="0"/>
            </a:br>
            <a:r>
              <a:rPr lang="zh-TW" altLang="en-US" sz="2000" dirty="0"/>
              <a:t>是以象島 </a:t>
            </a:r>
            <a:r>
              <a:rPr lang="en-US" altLang="zh-TW" sz="2000" dirty="0"/>
              <a:t>YHW</a:t>
            </a:r>
            <a:r>
              <a:rPr lang="zh-TW" altLang="en-US" sz="2000" dirty="0"/>
              <a:t> </a:t>
            </a:r>
            <a:r>
              <a:rPr lang="en-US" altLang="zh-TW" sz="2000" dirty="0"/>
              <a:t>(</a:t>
            </a:r>
            <a:r>
              <a:rPr lang="zh-TW" altLang="en-US" sz="2000" dirty="0"/>
              <a:t>耶和華</a:t>
            </a:r>
            <a:r>
              <a:rPr lang="en-US" altLang="zh-TW" sz="2000" dirty="0"/>
              <a:t>) </a:t>
            </a:r>
            <a:r>
              <a:rPr lang="zh-TW" altLang="en-US" sz="2000" dirty="0"/>
              <a:t>的殿作為開首 </a:t>
            </a:r>
            <a:r>
              <a:rPr lang="en-US" altLang="zh-TW" sz="2000" dirty="0"/>
              <a:t>(</a:t>
            </a:r>
            <a:r>
              <a:rPr lang="zh-TW" altLang="en-US" sz="2000" dirty="0"/>
              <a:t>由此可見當時猶太人的態度</a:t>
            </a:r>
            <a:r>
              <a:rPr lang="en-US" altLang="zh-TW" sz="2000" dirty="0"/>
              <a:t>! )</a:t>
            </a:r>
            <a:r>
              <a:rPr lang="zh-CN" altLang="en-US" sz="2000" dirty="0"/>
              <a:t>。</a:t>
            </a:r>
            <a:endParaRPr lang="en-US" altLang="zh-CN" sz="2000" dirty="0"/>
          </a:p>
        </p:txBody>
      </p:sp>
      <p:sp>
        <p:nvSpPr>
          <p:cNvPr id="3" name="Slide Number Placeholder 2">
            <a:extLst>
              <a:ext uri="{FF2B5EF4-FFF2-40B4-BE49-F238E27FC236}">
                <a16:creationId xmlns:a16="http://schemas.microsoft.com/office/drawing/2014/main" id="{B15F18A0-D589-4EAE-B532-268DBDF5DEAE}"/>
              </a:ext>
            </a:extLst>
          </p:cNvPr>
          <p:cNvSpPr>
            <a:spLocks noGrp="1"/>
          </p:cNvSpPr>
          <p:nvPr>
            <p:ph type="sldNum" sz="quarter" idx="12"/>
          </p:nvPr>
        </p:nvSpPr>
        <p:spPr/>
        <p:txBody>
          <a:bodyPr/>
          <a:lstStyle/>
          <a:p>
            <a:fld id="{D1D1B76C-7351-40F1-BB17-DE2BED66E126}" type="slidenum">
              <a:rPr lang="zh-TW" altLang="en-US" smtClean="0"/>
              <a:t>21</a:t>
            </a:fld>
            <a:endParaRPr lang="zh-TW" altLang="en-US"/>
          </a:p>
        </p:txBody>
      </p:sp>
      <p:sp>
        <p:nvSpPr>
          <p:cNvPr id="20" name="Rectangle 19">
            <a:extLst>
              <a:ext uri="{FF2B5EF4-FFF2-40B4-BE49-F238E27FC236}">
                <a16:creationId xmlns:a16="http://schemas.microsoft.com/office/drawing/2014/main" id="{739CC9F2-A6D7-43E0-99F0-FD192D082306}"/>
              </a:ext>
            </a:extLst>
          </p:cNvPr>
          <p:cNvSpPr/>
          <p:nvPr/>
        </p:nvSpPr>
        <p:spPr>
          <a:xfrm>
            <a:off x="7366203" y="283733"/>
            <a:ext cx="4653230" cy="400110"/>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zh-TW" altLang="zh-TW" sz="2000" dirty="0"/>
              <a:t>天后</a:t>
            </a:r>
            <a:r>
              <a:rPr lang="zh-TW" altLang="en-US" sz="2000" dirty="0"/>
              <a:t>廟</a:t>
            </a:r>
            <a:r>
              <a:rPr lang="en-US" altLang="zh-TW" sz="2000" dirty="0"/>
              <a:t> (Temple of the “Queen of Heaven”)</a:t>
            </a:r>
            <a:endParaRPr lang="en-US" altLang="zh-CN" sz="2000" dirty="0"/>
          </a:p>
        </p:txBody>
      </p:sp>
    </p:spTree>
    <p:extLst>
      <p:ext uri="{BB962C8B-B14F-4D97-AF65-F5344CB8AC3E}">
        <p14:creationId xmlns:p14="http://schemas.microsoft.com/office/powerpoint/2010/main" val="123361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1BA7-4F8A-42ED-AD76-920C4D8A8993}"/>
              </a:ext>
            </a:extLst>
          </p:cNvPr>
          <p:cNvSpPr>
            <a:spLocks noGrp="1"/>
          </p:cNvSpPr>
          <p:nvPr>
            <p:ph type="title"/>
          </p:nvPr>
        </p:nvSpPr>
        <p:spPr/>
        <p:txBody>
          <a:bodyPr/>
          <a:lstStyle/>
          <a:p>
            <a:r>
              <a:rPr lang="zh-TW" altLang="en-US" dirty="0"/>
              <a:t>在埃及的猶太人對後世影響</a:t>
            </a:r>
          </a:p>
        </p:txBody>
      </p:sp>
      <p:sp>
        <p:nvSpPr>
          <p:cNvPr id="3" name="Content Placeholder 2">
            <a:extLst>
              <a:ext uri="{FF2B5EF4-FFF2-40B4-BE49-F238E27FC236}">
                <a16:creationId xmlns:a16="http://schemas.microsoft.com/office/drawing/2014/main" id="{CBDBB2C3-06BC-4422-84FA-A75C5628A107}"/>
              </a:ext>
            </a:extLst>
          </p:cNvPr>
          <p:cNvSpPr>
            <a:spLocks noGrp="1"/>
          </p:cNvSpPr>
          <p:nvPr>
            <p:ph idx="1"/>
          </p:nvPr>
        </p:nvSpPr>
        <p:spPr/>
        <p:txBody>
          <a:bodyPr>
            <a:normAutofit/>
          </a:bodyPr>
          <a:lstStyle/>
          <a:p>
            <a:r>
              <a:rPr lang="zh-TW" altLang="en-US" sz="3200" dirty="0"/>
              <a:t>舊約聖經</a:t>
            </a:r>
            <a:r>
              <a:rPr lang="en-US" altLang="zh-TW" sz="3200" dirty="0"/>
              <a:t>:</a:t>
            </a:r>
            <a:r>
              <a:rPr lang="zh-TW" altLang="en-US" sz="3200" dirty="0"/>
              <a:t> 七十士 </a:t>
            </a:r>
            <a:r>
              <a:rPr lang="en-US" altLang="zh-TW" sz="3200" dirty="0"/>
              <a:t>(</a:t>
            </a:r>
            <a:r>
              <a:rPr lang="en-AU" altLang="zh-TW" sz="3200" dirty="0"/>
              <a:t>Septuagint</a:t>
            </a:r>
            <a:r>
              <a:rPr lang="en-US" altLang="zh-TW" sz="3200" dirty="0"/>
              <a:t>)</a:t>
            </a:r>
            <a:r>
              <a:rPr lang="zh-TW" altLang="en-US" sz="3200" dirty="0"/>
              <a:t> 譯本</a:t>
            </a:r>
            <a:endParaRPr lang="en-US" altLang="zh-TW" sz="3200" dirty="0"/>
          </a:p>
          <a:p>
            <a:pPr lvl="1"/>
            <a:r>
              <a:rPr lang="zh-TW" altLang="en-US" sz="2800" dirty="0"/>
              <a:t>在埃及亞歷山大港猶太人翻譯為通用希臘文</a:t>
            </a:r>
            <a:endParaRPr lang="en-US" altLang="zh-TW" sz="2800" dirty="0"/>
          </a:p>
          <a:p>
            <a:r>
              <a:rPr lang="zh-TW" altLang="en-US" sz="3200" dirty="0"/>
              <a:t>基督宗教修道制度</a:t>
            </a:r>
            <a:endParaRPr lang="en-US" altLang="zh-TW" sz="3200" dirty="0"/>
          </a:p>
          <a:p>
            <a:pPr lvl="1"/>
            <a:r>
              <a:rPr lang="zh-TW" altLang="en-US" sz="3000" dirty="0"/>
              <a:t>源於埃及</a:t>
            </a:r>
            <a:endParaRPr lang="en-US" altLang="zh-TW" sz="3000" dirty="0"/>
          </a:p>
          <a:p>
            <a:pPr lvl="1"/>
            <a:r>
              <a:rPr lang="zh-TW" altLang="en-US" sz="3000" dirty="0"/>
              <a:t>受當時一部分猶太禁慾主義群體影響</a:t>
            </a:r>
          </a:p>
        </p:txBody>
      </p:sp>
      <p:sp>
        <p:nvSpPr>
          <p:cNvPr id="5" name="Slide Number Placeholder 4">
            <a:extLst>
              <a:ext uri="{FF2B5EF4-FFF2-40B4-BE49-F238E27FC236}">
                <a16:creationId xmlns:a16="http://schemas.microsoft.com/office/drawing/2014/main" id="{1DF5FEEF-2AD9-4839-85DD-18D2D68AF139}"/>
              </a:ext>
            </a:extLst>
          </p:cNvPr>
          <p:cNvSpPr>
            <a:spLocks noGrp="1"/>
          </p:cNvSpPr>
          <p:nvPr>
            <p:ph type="sldNum" sz="quarter" idx="12"/>
          </p:nvPr>
        </p:nvSpPr>
        <p:spPr/>
        <p:txBody>
          <a:bodyPr/>
          <a:lstStyle/>
          <a:p>
            <a:fld id="{D1D1B76C-7351-40F1-BB17-DE2BED66E126}" type="slidenum">
              <a:rPr lang="zh-TW" altLang="en-US" smtClean="0"/>
              <a:t>22</a:t>
            </a:fld>
            <a:endParaRPr lang="zh-TW" altLang="en-US"/>
          </a:p>
        </p:txBody>
      </p:sp>
    </p:spTree>
    <p:extLst>
      <p:ext uri="{BB962C8B-B14F-4D97-AF65-F5344CB8AC3E}">
        <p14:creationId xmlns:p14="http://schemas.microsoft.com/office/powerpoint/2010/main" val="2984844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2FF6-CBF9-46DC-868E-BDD2B8B97067}"/>
              </a:ext>
            </a:extLst>
          </p:cNvPr>
          <p:cNvSpPr>
            <a:spLocks noGrp="1"/>
          </p:cNvSpPr>
          <p:nvPr>
            <p:ph type="title"/>
          </p:nvPr>
        </p:nvSpPr>
        <p:spPr/>
        <p:txBody>
          <a:bodyPr/>
          <a:lstStyle/>
          <a:p>
            <a:r>
              <a:rPr lang="zh-TW" altLang="en-US" dirty="0"/>
              <a:t>總結</a:t>
            </a:r>
          </a:p>
        </p:txBody>
      </p:sp>
      <p:sp>
        <p:nvSpPr>
          <p:cNvPr id="8" name="Slide Number Placeholder 7">
            <a:extLst>
              <a:ext uri="{FF2B5EF4-FFF2-40B4-BE49-F238E27FC236}">
                <a16:creationId xmlns:a16="http://schemas.microsoft.com/office/drawing/2014/main" id="{41EDBB40-25BD-4795-9A17-63FF7909407B}"/>
              </a:ext>
            </a:extLst>
          </p:cNvPr>
          <p:cNvSpPr>
            <a:spLocks noGrp="1"/>
          </p:cNvSpPr>
          <p:nvPr>
            <p:ph type="sldNum" sz="quarter" idx="12"/>
          </p:nvPr>
        </p:nvSpPr>
        <p:spPr/>
        <p:txBody>
          <a:bodyPr/>
          <a:lstStyle/>
          <a:p>
            <a:fld id="{D1D1B76C-7351-40F1-BB17-DE2BED66E126}" type="slidenum">
              <a:rPr lang="zh-TW" altLang="en-US" smtClean="0"/>
              <a:t>23</a:t>
            </a:fld>
            <a:endParaRPr lang="zh-TW" altLang="en-US"/>
          </a:p>
        </p:txBody>
      </p:sp>
      <p:sp>
        <p:nvSpPr>
          <p:cNvPr id="22" name="Text Placeholder 4">
            <a:extLst>
              <a:ext uri="{FF2B5EF4-FFF2-40B4-BE49-F238E27FC236}">
                <a16:creationId xmlns:a16="http://schemas.microsoft.com/office/drawing/2014/main" id="{7243F280-E51B-4397-8624-EAEC63B0CA5F}"/>
              </a:ext>
            </a:extLst>
          </p:cNvPr>
          <p:cNvSpPr>
            <a:spLocks noGrp="1"/>
          </p:cNvSpPr>
          <p:nvPr>
            <p:ph type="body" idx="1"/>
          </p:nvPr>
        </p:nvSpPr>
        <p:spPr>
          <a:xfrm>
            <a:off x="4439921" y="2016771"/>
            <a:ext cx="3222122" cy="801943"/>
          </a:xfrm>
        </p:spPr>
        <p:txBody>
          <a:bodyPr>
            <a:normAutofit/>
          </a:bodyPr>
          <a:lstStyle/>
          <a:p>
            <a:r>
              <a:rPr lang="zh-TW" altLang="en-US" sz="2400" dirty="0"/>
              <a:t>埃及背景知識</a:t>
            </a:r>
          </a:p>
        </p:txBody>
      </p:sp>
      <p:sp>
        <p:nvSpPr>
          <p:cNvPr id="23" name="Content Placeholder 2">
            <a:extLst>
              <a:ext uri="{FF2B5EF4-FFF2-40B4-BE49-F238E27FC236}">
                <a16:creationId xmlns:a16="http://schemas.microsoft.com/office/drawing/2014/main" id="{2DB669A9-01F4-4066-9976-FD2EE411DA0E}"/>
              </a:ext>
            </a:extLst>
          </p:cNvPr>
          <p:cNvSpPr>
            <a:spLocks noGrp="1"/>
          </p:cNvSpPr>
          <p:nvPr>
            <p:ph sz="half" idx="2"/>
          </p:nvPr>
        </p:nvSpPr>
        <p:spPr>
          <a:xfrm>
            <a:off x="4439921" y="2821491"/>
            <a:ext cx="3222122" cy="2644457"/>
          </a:xfrm>
        </p:spPr>
        <p:txBody>
          <a:bodyPr>
            <a:normAutofit/>
          </a:bodyPr>
          <a:lstStyle/>
          <a:p>
            <a:r>
              <a:rPr lang="zh-TW" altLang="en-US" sz="2200" dirty="0"/>
              <a:t>古埃及人的生活</a:t>
            </a:r>
            <a:endParaRPr lang="en-US" altLang="zh-TW" sz="2200" dirty="0"/>
          </a:p>
          <a:p>
            <a:r>
              <a:rPr lang="zh-TW" altLang="en-US" sz="2200" dirty="0"/>
              <a:t>埃及地理</a:t>
            </a:r>
            <a:endParaRPr lang="en-US" altLang="zh-TW" sz="2200" dirty="0"/>
          </a:p>
          <a:p>
            <a:pPr lvl="1"/>
            <a:r>
              <a:rPr lang="zh-TW" altLang="en-US" sz="2200" dirty="0"/>
              <a:t>象島 </a:t>
            </a:r>
            <a:r>
              <a:rPr lang="en-US" altLang="zh-TW" sz="2200" dirty="0"/>
              <a:t>Elephantine</a:t>
            </a:r>
          </a:p>
          <a:p>
            <a:r>
              <a:rPr lang="zh-TW" altLang="en-US" sz="2200" dirty="0"/>
              <a:t>猶太人在埃及聚居之地</a:t>
            </a:r>
          </a:p>
        </p:txBody>
      </p:sp>
      <p:sp>
        <p:nvSpPr>
          <p:cNvPr id="24" name="Text Placeholder 5">
            <a:extLst>
              <a:ext uri="{FF2B5EF4-FFF2-40B4-BE49-F238E27FC236}">
                <a16:creationId xmlns:a16="http://schemas.microsoft.com/office/drawing/2014/main" id="{26306EFF-755F-450C-A87E-BC17BCCE3D2B}"/>
              </a:ext>
            </a:extLst>
          </p:cNvPr>
          <p:cNvSpPr>
            <a:spLocks noGrp="1"/>
          </p:cNvSpPr>
          <p:nvPr>
            <p:ph type="body" sz="quarter" idx="3"/>
          </p:nvPr>
        </p:nvSpPr>
        <p:spPr>
          <a:xfrm>
            <a:off x="7752080" y="2023003"/>
            <a:ext cx="4341754" cy="802237"/>
          </a:xfrm>
        </p:spPr>
        <p:txBody>
          <a:bodyPr>
            <a:normAutofit/>
          </a:bodyPr>
          <a:lstStyle/>
          <a:p>
            <a:r>
              <a:rPr lang="zh-TW" altLang="en-US" sz="2400" dirty="0"/>
              <a:t>猶太人</a:t>
            </a:r>
            <a:r>
              <a:rPr lang="zh-TW" altLang="zh-TW" sz="2400" dirty="0"/>
              <a:t>在埃及</a:t>
            </a:r>
            <a:endParaRPr lang="zh-TW" altLang="en-US" sz="2400" dirty="0"/>
          </a:p>
        </p:txBody>
      </p:sp>
      <p:sp>
        <p:nvSpPr>
          <p:cNvPr id="25" name="Content Placeholder 3">
            <a:extLst>
              <a:ext uri="{FF2B5EF4-FFF2-40B4-BE49-F238E27FC236}">
                <a16:creationId xmlns:a16="http://schemas.microsoft.com/office/drawing/2014/main" id="{20FAA130-587E-4736-B834-F3BBCB20E71D}"/>
              </a:ext>
            </a:extLst>
          </p:cNvPr>
          <p:cNvSpPr>
            <a:spLocks noGrp="1"/>
          </p:cNvSpPr>
          <p:nvPr>
            <p:ph sz="quarter" idx="4"/>
          </p:nvPr>
        </p:nvSpPr>
        <p:spPr>
          <a:xfrm>
            <a:off x="7752080" y="2821491"/>
            <a:ext cx="4341754" cy="3122109"/>
          </a:xfrm>
        </p:spPr>
        <p:txBody>
          <a:bodyPr>
            <a:normAutofit/>
          </a:bodyPr>
          <a:lstStyle/>
          <a:p>
            <a:r>
              <a:rPr lang="zh-TW" altLang="en-US" sz="2200" dirty="0"/>
              <a:t>象島猶太人聚居地案例分析</a:t>
            </a:r>
            <a:endParaRPr lang="en-US" altLang="zh-TW" sz="2200" dirty="0"/>
          </a:p>
          <a:p>
            <a:r>
              <a:rPr lang="zh-TW" altLang="en-US" sz="2200" dirty="0"/>
              <a:t>猶太人</a:t>
            </a:r>
            <a:r>
              <a:rPr lang="zh-TW" altLang="zh-TW" sz="2200" dirty="0"/>
              <a:t>在埃及地的</a:t>
            </a:r>
            <a:r>
              <a:rPr lang="zh-TW" altLang="en-US" sz="2200" dirty="0"/>
              <a:t>信仰習俗 </a:t>
            </a:r>
            <a:r>
              <a:rPr lang="en-US" altLang="zh-TW" sz="2200" dirty="0"/>
              <a:t>(II)</a:t>
            </a:r>
          </a:p>
          <a:p>
            <a:r>
              <a:rPr lang="zh-TW" altLang="en-US" sz="2200" dirty="0"/>
              <a:t>在埃及的猶太人對後世影響</a:t>
            </a:r>
            <a:endParaRPr lang="en-US" altLang="zh-TW" sz="2200" dirty="0"/>
          </a:p>
        </p:txBody>
      </p:sp>
      <p:sp>
        <p:nvSpPr>
          <p:cNvPr id="26" name="Text Placeholder 4">
            <a:extLst>
              <a:ext uri="{FF2B5EF4-FFF2-40B4-BE49-F238E27FC236}">
                <a16:creationId xmlns:a16="http://schemas.microsoft.com/office/drawing/2014/main" id="{C4551EB6-3A6C-406C-96A8-B6B567CB3CD8}"/>
              </a:ext>
            </a:extLst>
          </p:cNvPr>
          <p:cNvSpPr txBox="1">
            <a:spLocks/>
          </p:cNvSpPr>
          <p:nvPr/>
        </p:nvSpPr>
        <p:spPr>
          <a:xfrm>
            <a:off x="294640" y="2023763"/>
            <a:ext cx="4145281" cy="801943"/>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Clr>
                <a:schemeClr val="accent1"/>
              </a:buClr>
              <a:buSzPct val="100000"/>
              <a:buFont typeface="Arial" panose="020B0604020202020204" pitchFamily="34" charset="0"/>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r>
              <a:rPr lang="zh-TW" altLang="en-US" sz="2400" dirty="0"/>
              <a:t>耶利米之死</a:t>
            </a:r>
          </a:p>
        </p:txBody>
      </p:sp>
      <p:sp>
        <p:nvSpPr>
          <p:cNvPr id="27" name="Content Placeholder 2">
            <a:extLst>
              <a:ext uri="{FF2B5EF4-FFF2-40B4-BE49-F238E27FC236}">
                <a16:creationId xmlns:a16="http://schemas.microsoft.com/office/drawing/2014/main" id="{6C1E1CFF-2932-4F7F-AE82-A82F624807BE}"/>
              </a:ext>
            </a:extLst>
          </p:cNvPr>
          <p:cNvSpPr txBox="1">
            <a:spLocks/>
          </p:cNvSpPr>
          <p:nvPr/>
        </p:nvSpPr>
        <p:spPr>
          <a:xfrm>
            <a:off x="294640" y="2828483"/>
            <a:ext cx="4145281" cy="264445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zh-TW" altLang="en-US" sz="2200" dirty="0"/>
              <a:t>耶利米的晚年</a:t>
            </a:r>
            <a:endParaRPr lang="en-US" altLang="zh-TW" sz="2200" dirty="0"/>
          </a:p>
          <a:p>
            <a:r>
              <a:rPr lang="zh-TW" altLang="en-US" sz="2200" dirty="0"/>
              <a:t>耶利米之死傳說</a:t>
            </a:r>
            <a:endParaRPr lang="en-US" altLang="zh-TW" sz="2200" dirty="0"/>
          </a:p>
          <a:p>
            <a:r>
              <a:rPr lang="zh-TW" altLang="en-US" sz="2200" dirty="0"/>
              <a:t>埃及宗教</a:t>
            </a:r>
            <a:endParaRPr lang="en-US" altLang="zh-TW" sz="2200" dirty="0"/>
          </a:p>
          <a:p>
            <a:r>
              <a:rPr lang="zh-TW" altLang="en-US" sz="2200" dirty="0"/>
              <a:t>猶太人</a:t>
            </a:r>
            <a:r>
              <a:rPr lang="zh-TW" altLang="zh-TW" sz="2200" dirty="0"/>
              <a:t>在埃及地的</a:t>
            </a:r>
            <a:r>
              <a:rPr lang="zh-TW" altLang="en-US" sz="2200" dirty="0"/>
              <a:t>信仰習俗 </a:t>
            </a:r>
            <a:r>
              <a:rPr lang="en-US" altLang="zh-TW" sz="2200" dirty="0"/>
              <a:t>(I)</a:t>
            </a:r>
          </a:p>
          <a:p>
            <a:r>
              <a:rPr lang="zh-TW" altLang="en-US" sz="2200" dirty="0"/>
              <a:t>古埃及晚期局勢</a:t>
            </a:r>
          </a:p>
        </p:txBody>
      </p:sp>
    </p:spTree>
    <p:extLst>
      <p:ext uri="{BB962C8B-B14F-4D97-AF65-F5344CB8AC3E}">
        <p14:creationId xmlns:p14="http://schemas.microsoft.com/office/powerpoint/2010/main" val="2514810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70DE-176A-4D83-AD15-B109BF5A0908}"/>
              </a:ext>
            </a:extLst>
          </p:cNvPr>
          <p:cNvSpPr>
            <a:spLocks noGrp="1"/>
          </p:cNvSpPr>
          <p:nvPr>
            <p:ph type="title"/>
          </p:nvPr>
        </p:nvSpPr>
        <p:spPr/>
        <p:txBody>
          <a:bodyPr/>
          <a:lstStyle/>
          <a:p>
            <a:r>
              <a:rPr lang="zh-TW" altLang="en-US" dirty="0"/>
              <a:t>延伸閱讀 </a:t>
            </a:r>
            <a:r>
              <a:rPr lang="en-US" altLang="zh-TW" dirty="0"/>
              <a:t>Further reading</a:t>
            </a:r>
            <a:r>
              <a:rPr lang="zh-TW" altLang="en-US" dirty="0"/>
              <a:t> </a:t>
            </a:r>
          </a:p>
        </p:txBody>
      </p:sp>
      <p:sp>
        <p:nvSpPr>
          <p:cNvPr id="3" name="Content Placeholder 2">
            <a:extLst>
              <a:ext uri="{FF2B5EF4-FFF2-40B4-BE49-F238E27FC236}">
                <a16:creationId xmlns:a16="http://schemas.microsoft.com/office/drawing/2014/main" id="{496615F1-2BDB-4218-A4CB-3FB130F585F0}"/>
              </a:ext>
            </a:extLst>
          </p:cNvPr>
          <p:cNvSpPr>
            <a:spLocks noGrp="1"/>
          </p:cNvSpPr>
          <p:nvPr>
            <p:ph idx="1"/>
          </p:nvPr>
        </p:nvSpPr>
        <p:spPr>
          <a:xfrm>
            <a:off x="1451579" y="2015732"/>
            <a:ext cx="9603275" cy="3819460"/>
          </a:xfrm>
        </p:spPr>
        <p:txBody>
          <a:bodyPr>
            <a:normAutofit fontScale="77500" lnSpcReduction="20000"/>
          </a:bodyPr>
          <a:lstStyle/>
          <a:p>
            <a:r>
              <a:rPr lang="fr-FR" altLang="zh-TW" sz="3000" i="1" dirty="0"/>
              <a:t>Une communauté judéo-araméenne à Éléphantine, en Égypte, </a:t>
            </a:r>
            <a:br>
              <a:rPr lang="fr-FR" altLang="zh-TW" sz="3000" i="1" dirty="0"/>
            </a:br>
            <a:r>
              <a:rPr lang="fr-FR" altLang="zh-TW" sz="3000" i="1" dirty="0"/>
              <a:t>aux 6e et 5e siècles av. J.-C. </a:t>
            </a:r>
          </a:p>
          <a:p>
            <a:pPr lvl="1"/>
            <a:r>
              <a:rPr lang="fr-FR" altLang="zh-TW" sz="2600" dirty="0"/>
              <a:t>Albin van</a:t>
            </a:r>
            <a:r>
              <a:rPr lang="zh-TW" altLang="en-US" sz="2600" dirty="0"/>
              <a:t> </a:t>
            </a:r>
            <a:r>
              <a:rPr lang="fr-FR" altLang="zh-TW" sz="2400" dirty="0" err="1"/>
              <a:t>Hoonacker</a:t>
            </a:r>
            <a:endParaRPr lang="fr-FR" altLang="zh-TW" sz="2400" dirty="0"/>
          </a:p>
          <a:p>
            <a:pPr lvl="1"/>
            <a:r>
              <a:rPr lang="fr-FR" altLang="zh-TW" sz="2400" dirty="0">
                <a:hlinkClick r:id="rId2"/>
              </a:rPr>
              <a:t>https://biblicalarchaeology.org.uk/pdf/schweich-lectures/1914_elephantine_hoonacker.pdf</a:t>
            </a:r>
            <a:endParaRPr lang="fr-FR" altLang="zh-TW" sz="2400" dirty="0"/>
          </a:p>
          <a:p>
            <a:r>
              <a:rPr lang="en-AU" altLang="zh-TW" sz="2600" i="1" dirty="0"/>
              <a:t>The Elephantine Papyri in English</a:t>
            </a:r>
            <a:r>
              <a:rPr lang="en-US" altLang="zh-TW" sz="2600" i="1" dirty="0"/>
              <a:t>:</a:t>
            </a:r>
            <a:r>
              <a:rPr lang="zh-TW" altLang="en-US" sz="2600" i="1" dirty="0"/>
              <a:t>  </a:t>
            </a:r>
            <a:r>
              <a:rPr lang="en-AU" altLang="zh-TW" sz="2600" i="1" dirty="0"/>
              <a:t>Three Millennia of Cross-Cultural Continuity and Change</a:t>
            </a:r>
          </a:p>
          <a:p>
            <a:pPr lvl="1"/>
            <a:r>
              <a:rPr lang="en-AU" altLang="zh-TW" sz="2600" dirty="0"/>
              <a:t>Bezalel</a:t>
            </a:r>
            <a:r>
              <a:rPr lang="zh-TW" altLang="en-US" sz="2600" dirty="0"/>
              <a:t> </a:t>
            </a:r>
            <a:r>
              <a:rPr lang="en-AU" altLang="zh-TW" sz="2600" dirty="0" err="1"/>
              <a:t>Porten</a:t>
            </a:r>
            <a:endParaRPr lang="en-AU" altLang="zh-TW" sz="2600" dirty="0"/>
          </a:p>
          <a:p>
            <a:pPr lvl="1"/>
            <a:r>
              <a:rPr lang="en-AU" altLang="zh-TW" sz="2200" dirty="0">
                <a:hlinkClick r:id="rId3"/>
              </a:rPr>
              <a:t>https://www.baytagoodah.com/uploads/9/5/6/0/95600058/the_elephantine_papyri_in_english.pdf</a:t>
            </a:r>
            <a:endParaRPr lang="en-AU" altLang="zh-TW" sz="2200" dirty="0"/>
          </a:p>
          <a:p>
            <a:r>
              <a:rPr lang="en-US" altLang="zh-TW" sz="2800" dirty="0"/>
              <a:t>《</a:t>
            </a:r>
            <a:r>
              <a:rPr lang="zh-TW" altLang="en-US" sz="2800" dirty="0"/>
              <a:t>猶太古史</a:t>
            </a:r>
            <a:r>
              <a:rPr lang="en-US" altLang="zh-TW" sz="2800" dirty="0"/>
              <a:t>》(</a:t>
            </a:r>
            <a:r>
              <a:rPr lang="en-US" altLang="zh-TW" sz="2800" i="1" dirty="0"/>
              <a:t>Antiquities of the Jews</a:t>
            </a:r>
            <a:r>
              <a:rPr lang="en-US" altLang="zh-TW" sz="2800" dirty="0"/>
              <a:t>)</a:t>
            </a:r>
          </a:p>
          <a:p>
            <a:pPr lvl="1"/>
            <a:r>
              <a:rPr lang="zh-TW" altLang="en-US" sz="2600" dirty="0"/>
              <a:t>一世紀猶太歷史學家</a:t>
            </a:r>
            <a:r>
              <a:rPr lang="zh-TW" altLang="en-US" sz="2400" dirty="0"/>
              <a:t> </a:t>
            </a:r>
            <a:r>
              <a:rPr lang="zh-TW" altLang="zh-TW" sz="2400" dirty="0"/>
              <a:t>約瑟夫斯</a:t>
            </a:r>
            <a:r>
              <a:rPr lang="zh-TW" altLang="en-US" sz="2400" dirty="0"/>
              <a:t> </a:t>
            </a:r>
            <a:r>
              <a:rPr lang="en-US" altLang="zh-TW" sz="2400" dirty="0"/>
              <a:t>(</a:t>
            </a:r>
            <a:r>
              <a:rPr lang="zh-TW" altLang="en-US" sz="2400" dirty="0"/>
              <a:t> </a:t>
            </a:r>
            <a:r>
              <a:rPr lang="en-AU" altLang="zh-TW" sz="2400" dirty="0"/>
              <a:t>Josephus</a:t>
            </a:r>
            <a:r>
              <a:rPr lang="zh-TW" altLang="en-US" sz="2400" dirty="0"/>
              <a:t> </a:t>
            </a:r>
            <a:r>
              <a:rPr lang="en-US" altLang="zh-TW" sz="2400" dirty="0"/>
              <a:t>)</a:t>
            </a:r>
          </a:p>
        </p:txBody>
      </p:sp>
      <p:sp>
        <p:nvSpPr>
          <p:cNvPr id="5" name="Slide Number Placeholder 4">
            <a:extLst>
              <a:ext uri="{FF2B5EF4-FFF2-40B4-BE49-F238E27FC236}">
                <a16:creationId xmlns:a16="http://schemas.microsoft.com/office/drawing/2014/main" id="{267EAABC-CA28-4CFD-A7E0-7FD29CC5857D}"/>
              </a:ext>
            </a:extLst>
          </p:cNvPr>
          <p:cNvSpPr>
            <a:spLocks noGrp="1"/>
          </p:cNvSpPr>
          <p:nvPr>
            <p:ph type="sldNum" sz="quarter" idx="12"/>
          </p:nvPr>
        </p:nvSpPr>
        <p:spPr/>
        <p:txBody>
          <a:bodyPr/>
          <a:lstStyle/>
          <a:p>
            <a:fld id="{D1D1B76C-7351-40F1-BB17-DE2BED66E126}" type="slidenum">
              <a:rPr lang="zh-TW" altLang="en-US" smtClean="0"/>
              <a:t>24</a:t>
            </a:fld>
            <a:endParaRPr lang="zh-TW" altLang="en-US"/>
          </a:p>
        </p:txBody>
      </p:sp>
    </p:spTree>
    <p:extLst>
      <p:ext uri="{BB962C8B-B14F-4D97-AF65-F5344CB8AC3E}">
        <p14:creationId xmlns:p14="http://schemas.microsoft.com/office/powerpoint/2010/main" val="3584608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1438-56CE-4CD4-B36F-DD779180F389}"/>
              </a:ext>
            </a:extLst>
          </p:cNvPr>
          <p:cNvSpPr>
            <a:spLocks noGrp="1"/>
          </p:cNvSpPr>
          <p:nvPr>
            <p:ph type="title"/>
          </p:nvPr>
        </p:nvSpPr>
        <p:spPr/>
        <p:txBody>
          <a:bodyPr/>
          <a:lstStyle/>
          <a:p>
            <a:r>
              <a:rPr lang="zh-TW" altLang="en-US" dirty="0"/>
              <a:t>象島 </a:t>
            </a:r>
            <a:r>
              <a:rPr lang="en-US" altLang="zh-TW" cap="none" dirty="0"/>
              <a:t>Elephantine</a:t>
            </a:r>
            <a:endParaRPr lang="zh-TW" altLang="en-US" cap="none" dirty="0"/>
          </a:p>
        </p:txBody>
      </p:sp>
      <p:pic>
        <p:nvPicPr>
          <p:cNvPr id="7" name="Graphic 6">
            <a:extLst>
              <a:ext uri="{FF2B5EF4-FFF2-40B4-BE49-F238E27FC236}">
                <a16:creationId xmlns:a16="http://schemas.microsoft.com/office/drawing/2014/main" id="{76F02CEF-9902-4140-8772-5D87D5E1AA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0491" y="325021"/>
            <a:ext cx="4694150" cy="1030423"/>
          </a:xfrm>
          <a:prstGeom prst="rect">
            <a:avLst/>
          </a:prstGeom>
        </p:spPr>
      </p:pic>
      <p:pic>
        <p:nvPicPr>
          <p:cNvPr id="9" name="Picture 8">
            <a:extLst>
              <a:ext uri="{FF2B5EF4-FFF2-40B4-BE49-F238E27FC236}">
                <a16:creationId xmlns:a16="http://schemas.microsoft.com/office/drawing/2014/main" id="{F3C36692-4DA5-4715-89DB-EC9C1609ED0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92725" y="1518139"/>
            <a:ext cx="7202411" cy="3604324"/>
          </a:xfrm>
          <a:prstGeom prst="rect">
            <a:avLst/>
          </a:prstGeom>
        </p:spPr>
      </p:pic>
      <p:pic>
        <p:nvPicPr>
          <p:cNvPr id="11" name="Picture 10">
            <a:extLst>
              <a:ext uri="{FF2B5EF4-FFF2-40B4-BE49-F238E27FC236}">
                <a16:creationId xmlns:a16="http://schemas.microsoft.com/office/drawing/2014/main" id="{6DE74CFE-4DC6-4DFB-9CC5-0B78018B8B6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354572" y="1505445"/>
            <a:ext cx="4524073" cy="3393055"/>
          </a:xfrm>
          <a:prstGeom prst="rect">
            <a:avLst/>
          </a:prstGeom>
        </p:spPr>
      </p:pic>
      <p:pic>
        <p:nvPicPr>
          <p:cNvPr id="4" name="Content Placeholder 3">
            <a:extLst>
              <a:ext uri="{FF2B5EF4-FFF2-40B4-BE49-F238E27FC236}">
                <a16:creationId xmlns:a16="http://schemas.microsoft.com/office/drawing/2014/main" id="{057E4323-731C-490F-8A7C-246F4FEB0168}"/>
              </a:ext>
            </a:extLst>
          </p:cNvPr>
          <p:cNvPicPr>
            <a:picLocks noGrp="1" noChangeAspect="1"/>
          </p:cNvPicPr>
          <p:nvPr>
            <p:ph idx="1"/>
          </p:nvPr>
        </p:nvPicPr>
        <p:blipFill rotWithShape="1">
          <a:blip r:embed="rId6"/>
          <a:srcRect t="55962" b="33419"/>
          <a:stretch/>
        </p:blipFill>
        <p:spPr>
          <a:xfrm>
            <a:off x="668645" y="4898500"/>
            <a:ext cx="10051146" cy="1653291"/>
          </a:xfrm>
          <a:prstGeom prst="rect">
            <a:avLst/>
          </a:prstGeom>
        </p:spPr>
      </p:pic>
      <p:sp>
        <p:nvSpPr>
          <p:cNvPr id="12" name="TextBox 11">
            <a:extLst>
              <a:ext uri="{FF2B5EF4-FFF2-40B4-BE49-F238E27FC236}">
                <a16:creationId xmlns:a16="http://schemas.microsoft.com/office/drawing/2014/main" id="{83EDFCB7-CCA0-4B50-AA14-DDEEB7FFB000}"/>
              </a:ext>
            </a:extLst>
          </p:cNvPr>
          <p:cNvSpPr txBox="1"/>
          <p:nvPr/>
        </p:nvSpPr>
        <p:spPr>
          <a:xfrm>
            <a:off x="10719791" y="5554401"/>
            <a:ext cx="1331455" cy="276999"/>
          </a:xfrm>
          <a:prstGeom prst="rect">
            <a:avLst/>
          </a:prstGeom>
          <a:noFill/>
        </p:spPr>
        <p:txBody>
          <a:bodyPr wrap="none" rtlCol="0">
            <a:spAutoFit/>
          </a:bodyPr>
          <a:lstStyle/>
          <a:p>
            <a:r>
              <a:rPr lang="en-AU" altLang="zh-TW" sz="1200" dirty="0">
                <a:hlinkClick r:id="rId7" tooltip="User:Oltau"/>
              </a:rPr>
              <a:t>Photo: Olaf </a:t>
            </a:r>
            <a:r>
              <a:rPr lang="en-AU" altLang="zh-TW" sz="1200" dirty="0" err="1">
                <a:hlinkClick r:id="rId7" tooltip="User:Oltau"/>
              </a:rPr>
              <a:t>Tausch</a:t>
            </a:r>
            <a:endParaRPr lang="zh-TW" altLang="en-US" sz="1200" dirty="0"/>
          </a:p>
        </p:txBody>
      </p:sp>
      <p:sp>
        <p:nvSpPr>
          <p:cNvPr id="5" name="Slide Number Placeholder 4">
            <a:extLst>
              <a:ext uri="{FF2B5EF4-FFF2-40B4-BE49-F238E27FC236}">
                <a16:creationId xmlns:a16="http://schemas.microsoft.com/office/drawing/2014/main" id="{E751C261-3098-4D6A-8F4D-13BCA1C2E7BC}"/>
              </a:ext>
            </a:extLst>
          </p:cNvPr>
          <p:cNvSpPr>
            <a:spLocks noGrp="1"/>
          </p:cNvSpPr>
          <p:nvPr>
            <p:ph type="sldNum" sz="quarter" idx="12"/>
          </p:nvPr>
        </p:nvSpPr>
        <p:spPr/>
        <p:txBody>
          <a:bodyPr/>
          <a:lstStyle/>
          <a:p>
            <a:fld id="{D1D1B76C-7351-40F1-BB17-DE2BED66E126}" type="slidenum">
              <a:rPr lang="zh-TW" altLang="en-US" smtClean="0"/>
              <a:t>3</a:t>
            </a:fld>
            <a:endParaRPr lang="zh-TW" altLang="en-US"/>
          </a:p>
        </p:txBody>
      </p:sp>
    </p:spTree>
    <p:extLst>
      <p:ext uri="{BB962C8B-B14F-4D97-AF65-F5344CB8AC3E}">
        <p14:creationId xmlns:p14="http://schemas.microsoft.com/office/powerpoint/2010/main" val="171130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38A5-0BAF-4F17-ABBC-A7A7EE5E63C7}"/>
              </a:ext>
            </a:extLst>
          </p:cNvPr>
          <p:cNvSpPr>
            <a:spLocks noGrp="1"/>
          </p:cNvSpPr>
          <p:nvPr>
            <p:ph type="title"/>
          </p:nvPr>
        </p:nvSpPr>
        <p:spPr/>
        <p:txBody>
          <a:bodyPr/>
          <a:lstStyle/>
          <a:p>
            <a:r>
              <a:rPr lang="zh-TW" altLang="en-US" dirty="0"/>
              <a:t>假使有一天</a:t>
            </a:r>
            <a:r>
              <a:rPr lang="en-US" altLang="zh-TW" dirty="0"/>
              <a:t>, </a:t>
            </a:r>
            <a:r>
              <a:rPr lang="zh-TW" altLang="en-US" dirty="0"/>
              <a:t>聚居地被天災人禍所破壞</a:t>
            </a:r>
            <a:r>
              <a:rPr lang="en-US" altLang="zh-TW" dirty="0"/>
              <a:t>…</a:t>
            </a:r>
            <a:endParaRPr lang="zh-TW" altLang="en-US" dirty="0"/>
          </a:p>
        </p:txBody>
      </p:sp>
      <p:sp>
        <p:nvSpPr>
          <p:cNvPr id="3" name="Content Placeholder 2">
            <a:extLst>
              <a:ext uri="{FF2B5EF4-FFF2-40B4-BE49-F238E27FC236}">
                <a16:creationId xmlns:a16="http://schemas.microsoft.com/office/drawing/2014/main" id="{1FCC42C4-7083-4F5E-8E82-681F6534CA18}"/>
              </a:ext>
            </a:extLst>
          </p:cNvPr>
          <p:cNvSpPr>
            <a:spLocks noGrp="1"/>
          </p:cNvSpPr>
          <p:nvPr>
            <p:ph idx="1"/>
          </p:nvPr>
        </p:nvSpPr>
        <p:spPr/>
        <p:txBody>
          <a:bodyPr>
            <a:normAutofit/>
          </a:bodyPr>
          <a:lstStyle/>
          <a:p>
            <a:r>
              <a:rPr lang="zh-TW" altLang="en-US" sz="2800" dirty="0"/>
              <a:t>有甚麼東西可以在幾個世紀後</a:t>
            </a:r>
            <a:br>
              <a:rPr lang="en-US" altLang="zh-TW" sz="2800" dirty="0"/>
            </a:br>
            <a:r>
              <a:rPr lang="zh-TW" altLang="en-US" sz="2800" dirty="0"/>
              <a:t>證明這些人曾經居住在這地</a:t>
            </a:r>
            <a:r>
              <a:rPr lang="en-US" altLang="zh-TW" sz="2800" dirty="0"/>
              <a:t>?</a:t>
            </a:r>
            <a:r>
              <a:rPr lang="zh-TW" altLang="en-US" sz="2800" dirty="0"/>
              <a:t> </a:t>
            </a:r>
          </a:p>
        </p:txBody>
      </p:sp>
      <p:sp>
        <p:nvSpPr>
          <p:cNvPr id="5" name="Slide Number Placeholder 4">
            <a:extLst>
              <a:ext uri="{FF2B5EF4-FFF2-40B4-BE49-F238E27FC236}">
                <a16:creationId xmlns:a16="http://schemas.microsoft.com/office/drawing/2014/main" id="{1FD6E59B-5F78-43B3-A4E8-2FB1E2D737F4}"/>
              </a:ext>
            </a:extLst>
          </p:cNvPr>
          <p:cNvSpPr>
            <a:spLocks noGrp="1"/>
          </p:cNvSpPr>
          <p:nvPr>
            <p:ph type="sldNum" sz="quarter" idx="12"/>
          </p:nvPr>
        </p:nvSpPr>
        <p:spPr/>
        <p:txBody>
          <a:bodyPr/>
          <a:lstStyle/>
          <a:p>
            <a:fld id="{D1D1B76C-7351-40F1-BB17-DE2BED66E126}" type="slidenum">
              <a:rPr lang="zh-TW" altLang="en-US" smtClean="0"/>
              <a:t>4</a:t>
            </a:fld>
            <a:endParaRPr lang="zh-TW" altLang="en-US"/>
          </a:p>
        </p:txBody>
      </p:sp>
    </p:spTree>
    <p:extLst>
      <p:ext uri="{BB962C8B-B14F-4D97-AF65-F5344CB8AC3E}">
        <p14:creationId xmlns:p14="http://schemas.microsoft.com/office/powerpoint/2010/main" val="213706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89F8A-F3AA-4FF3-9AAD-B51599129139}"/>
              </a:ext>
            </a:extLst>
          </p:cNvPr>
          <p:cNvSpPr>
            <a:spLocks noGrp="1"/>
          </p:cNvSpPr>
          <p:nvPr>
            <p:ph type="title"/>
          </p:nvPr>
        </p:nvSpPr>
        <p:spPr/>
        <p:txBody>
          <a:bodyPr/>
          <a:lstStyle/>
          <a:p>
            <a:r>
              <a:rPr lang="zh-TW" altLang="en-US" dirty="0"/>
              <a:t>證據</a:t>
            </a:r>
          </a:p>
        </p:txBody>
      </p:sp>
      <p:sp>
        <p:nvSpPr>
          <p:cNvPr id="3" name="Content Placeholder 2">
            <a:extLst>
              <a:ext uri="{FF2B5EF4-FFF2-40B4-BE49-F238E27FC236}">
                <a16:creationId xmlns:a16="http://schemas.microsoft.com/office/drawing/2014/main" id="{F6FFC23D-81C9-4F30-AF0F-FE5855291DC5}"/>
              </a:ext>
            </a:extLst>
          </p:cNvPr>
          <p:cNvSpPr>
            <a:spLocks noGrp="1"/>
          </p:cNvSpPr>
          <p:nvPr>
            <p:ph idx="1"/>
          </p:nvPr>
        </p:nvSpPr>
        <p:spPr/>
        <p:txBody>
          <a:bodyPr>
            <a:normAutofit/>
          </a:bodyPr>
          <a:lstStyle/>
          <a:p>
            <a:r>
              <a:rPr lang="zh-TW" altLang="en-US" sz="3600" dirty="0"/>
              <a:t>文獻</a:t>
            </a:r>
            <a:r>
              <a:rPr lang="en-US" altLang="zh-CN" sz="3600" dirty="0"/>
              <a:t>, </a:t>
            </a:r>
            <a:r>
              <a:rPr lang="zh-TW" altLang="en-US" sz="3600" dirty="0"/>
              <a:t>當中包括</a:t>
            </a:r>
            <a:r>
              <a:rPr lang="en-US" altLang="zh-TW" sz="3600" dirty="0"/>
              <a:t>: </a:t>
            </a:r>
          </a:p>
          <a:p>
            <a:pPr lvl="2"/>
            <a:r>
              <a:rPr lang="zh-TW" altLang="en-US" sz="2800" dirty="0"/>
              <a:t>民族中流傳紀錄 </a:t>
            </a:r>
            <a:r>
              <a:rPr lang="en-US" altLang="zh-TW" sz="2800" dirty="0"/>
              <a:t>(</a:t>
            </a:r>
            <a:r>
              <a:rPr lang="zh-TW" altLang="en-US" sz="2800" dirty="0"/>
              <a:t>例如</a:t>
            </a:r>
            <a:r>
              <a:rPr lang="en-US" altLang="zh-TW" sz="2800" dirty="0"/>
              <a:t>:</a:t>
            </a:r>
            <a:r>
              <a:rPr lang="zh-TW" altLang="en-US" sz="2800" dirty="0"/>
              <a:t>舊約聖經</a:t>
            </a:r>
            <a:r>
              <a:rPr lang="en-US" altLang="zh-TW" sz="2800" dirty="0"/>
              <a:t>)</a:t>
            </a:r>
            <a:endParaRPr lang="en-US" altLang="zh-CN" sz="2800" dirty="0"/>
          </a:p>
          <a:p>
            <a:pPr marL="914400" lvl="2" indent="0">
              <a:buNone/>
            </a:pPr>
            <a:r>
              <a:rPr lang="en-US" altLang="zh-TW" sz="2800" dirty="0"/>
              <a:t>…</a:t>
            </a:r>
          </a:p>
          <a:p>
            <a:pPr marL="914400" lvl="2" indent="0">
              <a:buNone/>
            </a:pPr>
            <a:endParaRPr lang="en-US" altLang="zh-TW" sz="3200" dirty="0"/>
          </a:p>
        </p:txBody>
      </p:sp>
      <p:sp>
        <p:nvSpPr>
          <p:cNvPr id="5" name="Slide Number Placeholder 4">
            <a:extLst>
              <a:ext uri="{FF2B5EF4-FFF2-40B4-BE49-F238E27FC236}">
                <a16:creationId xmlns:a16="http://schemas.microsoft.com/office/drawing/2014/main" id="{A64E1DB3-691D-45FB-94B9-66B32AB911F7}"/>
              </a:ext>
            </a:extLst>
          </p:cNvPr>
          <p:cNvSpPr>
            <a:spLocks noGrp="1"/>
          </p:cNvSpPr>
          <p:nvPr>
            <p:ph type="sldNum" sz="quarter" idx="12"/>
          </p:nvPr>
        </p:nvSpPr>
        <p:spPr/>
        <p:txBody>
          <a:bodyPr/>
          <a:lstStyle/>
          <a:p>
            <a:fld id="{D1D1B76C-7351-40F1-BB17-DE2BED66E126}" type="slidenum">
              <a:rPr lang="zh-TW" altLang="en-US" smtClean="0"/>
              <a:t>5</a:t>
            </a:fld>
            <a:endParaRPr lang="zh-TW" altLang="en-US"/>
          </a:p>
        </p:txBody>
      </p:sp>
    </p:spTree>
    <p:extLst>
      <p:ext uri="{BB962C8B-B14F-4D97-AF65-F5344CB8AC3E}">
        <p14:creationId xmlns:p14="http://schemas.microsoft.com/office/powerpoint/2010/main" val="384478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89F8A-F3AA-4FF3-9AAD-B51599129139}"/>
              </a:ext>
            </a:extLst>
          </p:cNvPr>
          <p:cNvSpPr>
            <a:spLocks noGrp="1"/>
          </p:cNvSpPr>
          <p:nvPr>
            <p:ph type="title"/>
          </p:nvPr>
        </p:nvSpPr>
        <p:spPr/>
        <p:txBody>
          <a:bodyPr/>
          <a:lstStyle/>
          <a:p>
            <a:r>
              <a:rPr lang="zh-TW" altLang="en-US" dirty="0"/>
              <a:t>證據</a:t>
            </a:r>
          </a:p>
        </p:txBody>
      </p:sp>
      <p:sp>
        <p:nvSpPr>
          <p:cNvPr id="3" name="Content Placeholder 2">
            <a:extLst>
              <a:ext uri="{FF2B5EF4-FFF2-40B4-BE49-F238E27FC236}">
                <a16:creationId xmlns:a16="http://schemas.microsoft.com/office/drawing/2014/main" id="{F6FFC23D-81C9-4F30-AF0F-FE5855291DC5}"/>
              </a:ext>
            </a:extLst>
          </p:cNvPr>
          <p:cNvSpPr>
            <a:spLocks noGrp="1"/>
          </p:cNvSpPr>
          <p:nvPr>
            <p:ph idx="1"/>
          </p:nvPr>
        </p:nvSpPr>
        <p:spPr/>
        <p:txBody>
          <a:bodyPr>
            <a:normAutofit/>
          </a:bodyPr>
          <a:lstStyle/>
          <a:p>
            <a:r>
              <a:rPr lang="zh-TW" altLang="en-US" sz="3600" dirty="0"/>
              <a:t>文獻</a:t>
            </a:r>
            <a:r>
              <a:rPr lang="en-US" altLang="zh-CN" sz="3600" dirty="0"/>
              <a:t>, </a:t>
            </a:r>
            <a:r>
              <a:rPr lang="zh-TW" altLang="en-US" sz="3600" dirty="0"/>
              <a:t>當中包括</a:t>
            </a:r>
            <a:r>
              <a:rPr lang="en-US" altLang="zh-TW" sz="3600" dirty="0"/>
              <a:t>: </a:t>
            </a:r>
          </a:p>
          <a:p>
            <a:pPr lvl="2"/>
            <a:r>
              <a:rPr lang="zh-TW" altLang="en-US" sz="2800" dirty="0"/>
              <a:t>民族中流傳紀錄 </a:t>
            </a:r>
            <a:r>
              <a:rPr lang="en-US" altLang="zh-TW" sz="2800" dirty="0"/>
              <a:t>(</a:t>
            </a:r>
            <a:r>
              <a:rPr lang="zh-TW" altLang="en-US" sz="2800" dirty="0"/>
              <a:t>例如</a:t>
            </a:r>
            <a:r>
              <a:rPr lang="en-US" altLang="zh-TW" sz="2800" dirty="0"/>
              <a:t>:</a:t>
            </a:r>
            <a:r>
              <a:rPr lang="zh-TW" altLang="en-US" sz="2800" dirty="0"/>
              <a:t>舊約聖經</a:t>
            </a:r>
            <a:r>
              <a:rPr lang="en-US" altLang="zh-TW" sz="2800" dirty="0"/>
              <a:t>)</a:t>
            </a:r>
            <a:endParaRPr lang="en-US" altLang="zh-CN" sz="2800" dirty="0"/>
          </a:p>
          <a:p>
            <a:pPr lvl="2"/>
            <a:r>
              <a:rPr lang="zh-TW" altLang="en-US" sz="2800" b="1" dirty="0">
                <a:highlight>
                  <a:srgbClr val="FFFF00"/>
                </a:highlight>
              </a:rPr>
              <a:t>書信</a:t>
            </a:r>
            <a:endParaRPr lang="en-US" altLang="zh-TW" sz="2800" b="1" dirty="0">
              <a:highlight>
                <a:srgbClr val="FFFF00"/>
              </a:highlight>
            </a:endParaRPr>
          </a:p>
          <a:p>
            <a:pPr lvl="2"/>
            <a:r>
              <a:rPr lang="zh-TW" altLang="en-US" sz="2800" b="1" dirty="0">
                <a:highlight>
                  <a:srgbClr val="FFFF00"/>
                </a:highlight>
              </a:rPr>
              <a:t>行政文件</a:t>
            </a:r>
            <a:endParaRPr lang="en-US" altLang="zh-TW" sz="3200" b="1" dirty="0">
              <a:highlight>
                <a:srgbClr val="FFFF00"/>
              </a:highlight>
            </a:endParaRPr>
          </a:p>
          <a:p>
            <a:r>
              <a:rPr lang="en-US" altLang="zh-TW" sz="3600" b="1" dirty="0"/>
              <a:t>Corroboration / Corroborating evidence</a:t>
            </a:r>
            <a:endParaRPr lang="zh-TW" altLang="en-US" sz="3600" b="1" dirty="0"/>
          </a:p>
        </p:txBody>
      </p:sp>
      <p:sp>
        <p:nvSpPr>
          <p:cNvPr id="5" name="Slide Number Placeholder 4">
            <a:extLst>
              <a:ext uri="{FF2B5EF4-FFF2-40B4-BE49-F238E27FC236}">
                <a16:creationId xmlns:a16="http://schemas.microsoft.com/office/drawing/2014/main" id="{A64E1DB3-691D-45FB-94B9-66B32AB911F7}"/>
              </a:ext>
            </a:extLst>
          </p:cNvPr>
          <p:cNvSpPr>
            <a:spLocks noGrp="1"/>
          </p:cNvSpPr>
          <p:nvPr>
            <p:ph type="sldNum" sz="quarter" idx="12"/>
          </p:nvPr>
        </p:nvSpPr>
        <p:spPr/>
        <p:txBody>
          <a:bodyPr/>
          <a:lstStyle/>
          <a:p>
            <a:fld id="{D1D1B76C-7351-40F1-BB17-DE2BED66E126}" type="slidenum">
              <a:rPr lang="zh-TW" altLang="en-US" smtClean="0"/>
              <a:t>6</a:t>
            </a:fld>
            <a:endParaRPr lang="zh-TW" altLang="en-US"/>
          </a:p>
        </p:txBody>
      </p:sp>
    </p:spTree>
    <p:extLst>
      <p:ext uri="{BB962C8B-B14F-4D97-AF65-F5344CB8AC3E}">
        <p14:creationId xmlns:p14="http://schemas.microsoft.com/office/powerpoint/2010/main" val="101310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BD76-42AC-48B6-BEBF-C19129EF5920}"/>
              </a:ext>
            </a:extLst>
          </p:cNvPr>
          <p:cNvSpPr>
            <a:spLocks noGrp="1"/>
          </p:cNvSpPr>
          <p:nvPr>
            <p:ph type="title"/>
          </p:nvPr>
        </p:nvSpPr>
        <p:spPr/>
        <p:txBody>
          <a:bodyPr/>
          <a:lstStyle/>
          <a:p>
            <a:r>
              <a:rPr lang="zh-TW" altLang="en-US" dirty="0"/>
              <a:t>象島古卷</a:t>
            </a:r>
            <a:r>
              <a:rPr lang="zh-TW" altLang="en-US" cap="none" dirty="0"/>
              <a:t> </a:t>
            </a:r>
            <a:r>
              <a:rPr lang="en-US" altLang="zh-TW" cap="none" dirty="0"/>
              <a:t>The </a:t>
            </a:r>
            <a:r>
              <a:rPr lang="en-AU" altLang="zh-TW" cap="none" dirty="0"/>
              <a:t>Elephantine Papyri</a:t>
            </a:r>
            <a:endParaRPr lang="zh-TW" altLang="en-US" dirty="0"/>
          </a:p>
        </p:txBody>
      </p:sp>
      <p:sp>
        <p:nvSpPr>
          <p:cNvPr id="3" name="Content Placeholder 2">
            <a:extLst>
              <a:ext uri="{FF2B5EF4-FFF2-40B4-BE49-F238E27FC236}">
                <a16:creationId xmlns:a16="http://schemas.microsoft.com/office/drawing/2014/main" id="{D978C3DD-BB89-420D-BEBC-5BF654005A30}"/>
              </a:ext>
            </a:extLst>
          </p:cNvPr>
          <p:cNvSpPr>
            <a:spLocks noGrp="1"/>
          </p:cNvSpPr>
          <p:nvPr>
            <p:ph idx="1"/>
          </p:nvPr>
        </p:nvSpPr>
        <p:spPr>
          <a:xfrm>
            <a:off x="705395" y="2015732"/>
            <a:ext cx="10698480" cy="4280565"/>
          </a:xfrm>
        </p:spPr>
        <p:txBody>
          <a:bodyPr>
            <a:noAutofit/>
          </a:bodyPr>
          <a:lstStyle/>
          <a:p>
            <a:r>
              <a:rPr lang="zh-TW" altLang="en-US" sz="2400" dirty="0"/>
              <a:t>一批於</a:t>
            </a:r>
            <a:r>
              <a:rPr lang="en-US" altLang="zh-TW" sz="2400" dirty="0"/>
              <a:t>1903</a:t>
            </a:r>
            <a:r>
              <a:rPr lang="zh-TW" altLang="en-US" sz="2400" dirty="0"/>
              <a:t>年在埃及尼羅河上的之</a:t>
            </a:r>
            <a:r>
              <a:rPr lang="zh-TW" altLang="en-US" sz="2400" b="1" dirty="0">
                <a:highlight>
                  <a:srgbClr val="FFFF00"/>
                </a:highlight>
              </a:rPr>
              <a:t>象島</a:t>
            </a:r>
            <a:r>
              <a:rPr lang="zh-TW" altLang="en-US" sz="2400" dirty="0"/>
              <a:t>（伊里芬丁島）找到的古老蒲紙卷。 </a:t>
            </a:r>
            <a:endParaRPr lang="en-US" altLang="zh-TW" sz="2400" dirty="0"/>
          </a:p>
          <a:p>
            <a:r>
              <a:rPr lang="zh-TW" altLang="en-US" sz="2400" dirty="0"/>
              <a:t>古卷所描述的是以斯拉、尼希米時代以及更早的時期，即</a:t>
            </a:r>
            <a:r>
              <a:rPr lang="zh-TW" altLang="en-US" sz="2400" b="1" dirty="0">
                <a:highlight>
                  <a:srgbClr val="FFFF00"/>
                </a:highlight>
              </a:rPr>
              <a:t>主前第五世紀末</a:t>
            </a:r>
            <a:r>
              <a:rPr lang="zh-TW" altLang="en-US" sz="2400" dirty="0"/>
              <a:t>葉波斯帝國邊區的情況</a:t>
            </a:r>
            <a:r>
              <a:rPr lang="en-US" altLang="zh-TW" sz="2400" dirty="0"/>
              <a:t>…</a:t>
            </a:r>
          </a:p>
          <a:p>
            <a:r>
              <a:rPr lang="zh-TW" altLang="en-US" sz="2400" dirty="0"/>
              <a:t>這時的猶太人流散四方，象島只是他們在邊遠異域的一個聚居地。換言之，當地是在埃及僑居的一個猶太人社區，是當時駐紮在島上的</a:t>
            </a:r>
            <a:r>
              <a:rPr lang="zh-TW" altLang="en-US" sz="2400" b="1" dirty="0">
                <a:highlight>
                  <a:srgbClr val="FFFF00"/>
                </a:highlight>
              </a:rPr>
              <a:t>猶太僱傭兵團</a:t>
            </a:r>
            <a:r>
              <a:rPr lang="zh-TW" altLang="en-US" sz="2400" dirty="0"/>
              <a:t>。</a:t>
            </a:r>
            <a:endParaRPr lang="en-US" altLang="zh-TW" sz="2400" dirty="0"/>
          </a:p>
          <a:p>
            <a:r>
              <a:rPr lang="zh-TW" altLang="en-US" sz="2400" dirty="0"/>
              <a:t>全卷以</a:t>
            </a:r>
            <a:r>
              <a:rPr lang="zh-TW" altLang="en-US" sz="2400" b="1" dirty="0">
                <a:highlight>
                  <a:srgbClr val="FFFF00"/>
                </a:highlight>
              </a:rPr>
              <a:t>亞蘭文</a:t>
            </a:r>
            <a:r>
              <a:rPr lang="zh-TW" altLang="en-US" sz="2400" dirty="0"/>
              <a:t>寫成，亞蘭文在波斯時代是外交和貿易的主要語文，已經逐漸取代希伯來文，成為猶太人的日常語言。</a:t>
            </a:r>
            <a:endParaRPr lang="en-US" altLang="zh-TW" sz="2400" dirty="0"/>
          </a:p>
          <a:p>
            <a:r>
              <a:rPr lang="zh-TW" altLang="en-US" sz="2400" dirty="0"/>
              <a:t>來源</a:t>
            </a:r>
            <a:r>
              <a:rPr lang="en-US" altLang="zh-TW" sz="2400" dirty="0"/>
              <a:t>:</a:t>
            </a:r>
            <a:r>
              <a:rPr lang="zh-TW" altLang="en-US" sz="2400" dirty="0"/>
              <a:t> </a:t>
            </a:r>
            <a:r>
              <a:rPr lang="en-AU" altLang="zh-TW" sz="2400" dirty="0">
                <a:hlinkClick r:id="rId2"/>
              </a:rPr>
              <a:t>https://zh.wikipedia.org/zh-hk/</a:t>
            </a:r>
            <a:r>
              <a:rPr lang="zh-TW" altLang="en-US" sz="2400" dirty="0">
                <a:hlinkClick r:id="rId2"/>
              </a:rPr>
              <a:t>伊里芬丁蒲紙卷</a:t>
            </a:r>
            <a:endParaRPr lang="en-US" altLang="zh-TW" sz="2400" dirty="0"/>
          </a:p>
        </p:txBody>
      </p:sp>
      <p:sp>
        <p:nvSpPr>
          <p:cNvPr id="5" name="Slide Number Placeholder 4">
            <a:extLst>
              <a:ext uri="{FF2B5EF4-FFF2-40B4-BE49-F238E27FC236}">
                <a16:creationId xmlns:a16="http://schemas.microsoft.com/office/drawing/2014/main" id="{877C87C5-504D-4A09-84D3-83189C305DC2}"/>
              </a:ext>
            </a:extLst>
          </p:cNvPr>
          <p:cNvSpPr>
            <a:spLocks noGrp="1"/>
          </p:cNvSpPr>
          <p:nvPr>
            <p:ph type="sldNum" sz="quarter" idx="12"/>
          </p:nvPr>
        </p:nvSpPr>
        <p:spPr/>
        <p:txBody>
          <a:bodyPr/>
          <a:lstStyle/>
          <a:p>
            <a:fld id="{D1D1B76C-7351-40F1-BB17-DE2BED66E126}" type="slidenum">
              <a:rPr lang="zh-TW" altLang="en-US" smtClean="0"/>
              <a:t>7</a:t>
            </a:fld>
            <a:endParaRPr lang="zh-TW" altLang="en-US"/>
          </a:p>
        </p:txBody>
      </p:sp>
    </p:spTree>
    <p:extLst>
      <p:ext uri="{BB962C8B-B14F-4D97-AF65-F5344CB8AC3E}">
        <p14:creationId xmlns:p14="http://schemas.microsoft.com/office/powerpoint/2010/main" val="3486997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01EAA-34D7-4853-806C-402FA7AB2A36}"/>
              </a:ext>
            </a:extLst>
          </p:cNvPr>
          <p:cNvSpPr>
            <a:spLocks noGrp="1"/>
          </p:cNvSpPr>
          <p:nvPr>
            <p:ph type="title"/>
          </p:nvPr>
        </p:nvSpPr>
        <p:spPr/>
        <p:txBody>
          <a:bodyPr>
            <a:normAutofit/>
          </a:bodyPr>
          <a:lstStyle/>
          <a:p>
            <a:r>
              <a:rPr lang="zh-TW" altLang="en-US" dirty="0"/>
              <a:t>函件</a:t>
            </a:r>
            <a:r>
              <a:rPr lang="en-US" altLang="zh-TW" dirty="0"/>
              <a:t>:</a:t>
            </a:r>
            <a:r>
              <a:rPr lang="zh-TW" altLang="en-US" dirty="0"/>
              <a:t> 請求重建在象島上被毀的猶太殿宇</a:t>
            </a:r>
            <a:br>
              <a:rPr lang="en-US" altLang="zh-TW" dirty="0"/>
            </a:br>
            <a:r>
              <a:rPr lang="en-US" altLang="zh-TW" dirty="0"/>
              <a:t>(</a:t>
            </a:r>
            <a:r>
              <a:rPr lang="en-AU" altLang="zh-TW" cap="none" dirty="0"/>
              <a:t>Darius</a:t>
            </a:r>
            <a:r>
              <a:rPr lang="en-AU" altLang="zh-TW" dirty="0"/>
              <a:t> II </a:t>
            </a:r>
            <a:r>
              <a:rPr lang="zh-TW" altLang="en-US" dirty="0"/>
              <a:t>大流士</a:t>
            </a:r>
            <a:r>
              <a:rPr lang="en-US" altLang="zh-TW" dirty="0"/>
              <a:t>/</a:t>
            </a:r>
            <a:r>
              <a:rPr lang="zh-TW" altLang="en-US" dirty="0"/>
              <a:t>大利烏二世 </a:t>
            </a:r>
            <a:r>
              <a:rPr lang="en-AU" altLang="zh-TW" dirty="0"/>
              <a:t>17 </a:t>
            </a:r>
            <a:r>
              <a:rPr lang="zh-TW" altLang="en-US" dirty="0"/>
              <a:t>年</a:t>
            </a:r>
            <a:r>
              <a:rPr lang="en-US" altLang="zh-TW" dirty="0"/>
              <a:t>,</a:t>
            </a:r>
            <a:r>
              <a:rPr lang="en-AU" altLang="zh-TW" dirty="0"/>
              <a:t> </a:t>
            </a:r>
            <a:r>
              <a:rPr lang="zh-TW" altLang="en-US" dirty="0"/>
              <a:t>主前 </a:t>
            </a:r>
            <a:r>
              <a:rPr lang="en-AU" altLang="zh-TW" dirty="0"/>
              <a:t>407 </a:t>
            </a:r>
            <a:r>
              <a:rPr lang="zh-TW" altLang="en-US" dirty="0"/>
              <a:t>年</a:t>
            </a:r>
            <a:r>
              <a:rPr lang="en-US" altLang="zh-TW" dirty="0"/>
              <a:t>)</a:t>
            </a:r>
            <a:endParaRPr lang="zh-TW" altLang="en-US" dirty="0"/>
          </a:p>
        </p:txBody>
      </p:sp>
      <p:pic>
        <p:nvPicPr>
          <p:cNvPr id="5" name="Content Placeholder 4">
            <a:extLst>
              <a:ext uri="{FF2B5EF4-FFF2-40B4-BE49-F238E27FC236}">
                <a16:creationId xmlns:a16="http://schemas.microsoft.com/office/drawing/2014/main" id="{3C07348A-1128-47BE-A5CC-0F8C9C4908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4218" y="1928515"/>
            <a:ext cx="7103564" cy="4929485"/>
          </a:xfrm>
        </p:spPr>
      </p:pic>
      <p:sp>
        <p:nvSpPr>
          <p:cNvPr id="4" name="Slide Number Placeholder 3">
            <a:extLst>
              <a:ext uri="{FF2B5EF4-FFF2-40B4-BE49-F238E27FC236}">
                <a16:creationId xmlns:a16="http://schemas.microsoft.com/office/drawing/2014/main" id="{131E422E-8D86-4BE8-972A-9143E23B5701}"/>
              </a:ext>
            </a:extLst>
          </p:cNvPr>
          <p:cNvSpPr>
            <a:spLocks noGrp="1"/>
          </p:cNvSpPr>
          <p:nvPr>
            <p:ph type="sldNum" sz="quarter" idx="12"/>
          </p:nvPr>
        </p:nvSpPr>
        <p:spPr/>
        <p:txBody>
          <a:bodyPr/>
          <a:lstStyle/>
          <a:p>
            <a:fld id="{D1D1B76C-7351-40F1-BB17-DE2BED66E126}" type="slidenum">
              <a:rPr lang="zh-TW" altLang="en-US" smtClean="0"/>
              <a:t>8</a:t>
            </a:fld>
            <a:endParaRPr lang="zh-TW" altLang="en-US"/>
          </a:p>
        </p:txBody>
      </p:sp>
    </p:spTree>
    <p:extLst>
      <p:ext uri="{BB962C8B-B14F-4D97-AF65-F5344CB8AC3E}">
        <p14:creationId xmlns:p14="http://schemas.microsoft.com/office/powerpoint/2010/main" val="2934848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E248-BC01-4DF5-8CF0-7B30D4554377}"/>
              </a:ext>
            </a:extLst>
          </p:cNvPr>
          <p:cNvSpPr>
            <a:spLocks noGrp="1"/>
          </p:cNvSpPr>
          <p:nvPr>
            <p:ph type="title"/>
          </p:nvPr>
        </p:nvSpPr>
        <p:spPr>
          <a:xfrm>
            <a:off x="4203700" y="804519"/>
            <a:ext cx="6851154" cy="1049235"/>
          </a:xfrm>
        </p:spPr>
        <p:txBody>
          <a:bodyPr/>
          <a:lstStyle/>
          <a:p>
            <a:r>
              <a:rPr lang="zh-TW" altLang="en-US" dirty="0"/>
              <a:t>象島上的猶太殿宇</a:t>
            </a:r>
          </a:p>
        </p:txBody>
      </p:sp>
      <p:pic>
        <p:nvPicPr>
          <p:cNvPr id="4" name="Content Placeholder 3">
            <a:extLst>
              <a:ext uri="{FF2B5EF4-FFF2-40B4-BE49-F238E27FC236}">
                <a16:creationId xmlns:a16="http://schemas.microsoft.com/office/drawing/2014/main" id="{C17C55A2-FC7D-4168-AD57-3BAAB750F5C2}"/>
              </a:ext>
            </a:extLst>
          </p:cNvPr>
          <p:cNvPicPr>
            <a:picLocks noGrp="1" noChangeAspect="1"/>
          </p:cNvPicPr>
          <p:nvPr>
            <p:ph idx="1"/>
          </p:nvPr>
        </p:nvPicPr>
        <p:blipFill>
          <a:blip r:embed="rId2"/>
          <a:stretch>
            <a:fillRect/>
          </a:stretch>
        </p:blipFill>
        <p:spPr>
          <a:xfrm>
            <a:off x="3835400" y="1661896"/>
            <a:ext cx="8458200" cy="4995841"/>
          </a:xfrm>
          <a:prstGeom prst="rect">
            <a:avLst/>
          </a:prstGeom>
        </p:spPr>
      </p:pic>
      <p:sp>
        <p:nvSpPr>
          <p:cNvPr id="5" name="TextBox 4">
            <a:extLst>
              <a:ext uri="{FF2B5EF4-FFF2-40B4-BE49-F238E27FC236}">
                <a16:creationId xmlns:a16="http://schemas.microsoft.com/office/drawing/2014/main" id="{52C3DDD5-CA86-462F-96B1-DCA755C6D483}"/>
              </a:ext>
            </a:extLst>
          </p:cNvPr>
          <p:cNvSpPr txBox="1"/>
          <p:nvPr/>
        </p:nvSpPr>
        <p:spPr>
          <a:xfrm>
            <a:off x="10610354" y="6053481"/>
            <a:ext cx="1320874" cy="369332"/>
          </a:xfrm>
          <a:prstGeom prst="rect">
            <a:avLst/>
          </a:prstGeom>
          <a:noFill/>
        </p:spPr>
        <p:txBody>
          <a:bodyPr wrap="none" rtlCol="0">
            <a:spAutoFit/>
          </a:bodyPr>
          <a:lstStyle/>
          <a:p>
            <a:r>
              <a:rPr lang="en-US" altLang="zh-TW" dirty="0"/>
              <a:t>Plate A, B, D</a:t>
            </a:r>
            <a:endParaRPr lang="zh-TW" altLang="en-US" dirty="0"/>
          </a:p>
        </p:txBody>
      </p:sp>
      <p:pic>
        <p:nvPicPr>
          <p:cNvPr id="6" name="Picture 5">
            <a:extLst>
              <a:ext uri="{FF2B5EF4-FFF2-40B4-BE49-F238E27FC236}">
                <a16:creationId xmlns:a16="http://schemas.microsoft.com/office/drawing/2014/main" id="{416CBB27-24C4-4FE3-8075-21EEE759618E}"/>
              </a:ext>
            </a:extLst>
          </p:cNvPr>
          <p:cNvPicPr>
            <a:picLocks noChangeAspect="1"/>
          </p:cNvPicPr>
          <p:nvPr/>
        </p:nvPicPr>
        <p:blipFill rotWithShape="1">
          <a:blip r:embed="rId3"/>
          <a:srcRect l="12495" t="9590" r="2952" b="4758"/>
          <a:stretch/>
        </p:blipFill>
        <p:spPr>
          <a:xfrm rot="10800000">
            <a:off x="0" y="0"/>
            <a:ext cx="4000501" cy="6858000"/>
          </a:xfrm>
          <a:prstGeom prst="rect">
            <a:avLst/>
          </a:prstGeom>
        </p:spPr>
      </p:pic>
      <p:sp>
        <p:nvSpPr>
          <p:cNvPr id="7" name="TextBox 6">
            <a:extLst>
              <a:ext uri="{FF2B5EF4-FFF2-40B4-BE49-F238E27FC236}">
                <a16:creationId xmlns:a16="http://schemas.microsoft.com/office/drawing/2014/main" id="{3BD5DEA7-0420-4C91-BF23-303F1891CC29}"/>
              </a:ext>
            </a:extLst>
          </p:cNvPr>
          <p:cNvSpPr txBox="1"/>
          <p:nvPr/>
        </p:nvSpPr>
        <p:spPr>
          <a:xfrm>
            <a:off x="6426200" y="5196104"/>
            <a:ext cx="5765800" cy="649657"/>
          </a:xfrm>
          <a:prstGeom prst="rect">
            <a:avLst/>
          </a:prstGeom>
          <a:noFill/>
        </p:spPr>
        <p:txBody>
          <a:bodyPr wrap="square" rtlCol="0">
            <a:spAutoFit/>
          </a:bodyPr>
          <a:lstStyle/>
          <a:p>
            <a:r>
              <a:rPr lang="fr-FR" altLang="zh-TW" i="1" dirty="0"/>
              <a:t>Une communauté judéo-araméenne à Éléphantine, en Égypte, aux 6e et 5e siècles av. J.-C.</a:t>
            </a:r>
            <a:r>
              <a:rPr lang="fr-FR" altLang="zh-TW" dirty="0"/>
              <a:t>  by Albin van</a:t>
            </a:r>
            <a:r>
              <a:rPr lang="zh-TW" altLang="en-US" dirty="0"/>
              <a:t> </a:t>
            </a:r>
            <a:r>
              <a:rPr lang="fr-FR" altLang="zh-TW" dirty="0" err="1"/>
              <a:t>Hoonacker</a:t>
            </a:r>
            <a:endParaRPr lang="fr-FR" altLang="zh-TW" dirty="0"/>
          </a:p>
        </p:txBody>
      </p:sp>
      <p:sp>
        <p:nvSpPr>
          <p:cNvPr id="8" name="Slide Number Placeholder 7">
            <a:extLst>
              <a:ext uri="{FF2B5EF4-FFF2-40B4-BE49-F238E27FC236}">
                <a16:creationId xmlns:a16="http://schemas.microsoft.com/office/drawing/2014/main" id="{E86DC9BE-7DC7-425F-9447-8A5C09241D3A}"/>
              </a:ext>
            </a:extLst>
          </p:cNvPr>
          <p:cNvSpPr>
            <a:spLocks noGrp="1"/>
          </p:cNvSpPr>
          <p:nvPr>
            <p:ph type="sldNum" sz="quarter" idx="12"/>
          </p:nvPr>
        </p:nvSpPr>
        <p:spPr/>
        <p:txBody>
          <a:bodyPr/>
          <a:lstStyle/>
          <a:p>
            <a:fld id="{D1D1B76C-7351-40F1-BB17-DE2BED66E126}" type="slidenum">
              <a:rPr lang="zh-TW" altLang="en-US" smtClean="0"/>
              <a:t>9</a:t>
            </a:fld>
            <a:endParaRPr lang="zh-TW" altLang="en-US"/>
          </a:p>
        </p:txBody>
      </p:sp>
    </p:spTree>
    <p:extLst>
      <p:ext uri="{BB962C8B-B14F-4D97-AF65-F5344CB8AC3E}">
        <p14:creationId xmlns:p14="http://schemas.microsoft.com/office/powerpoint/2010/main" val="14348275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895</TotalTime>
  <Words>1486</Words>
  <Application>Microsoft Office PowerPoint</Application>
  <PresentationFormat>Widescreen</PresentationFormat>
  <Paragraphs>125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等线</vt:lpstr>
      <vt:lpstr>新細明體</vt:lpstr>
      <vt:lpstr>Arial</vt:lpstr>
      <vt:lpstr>Calibri</vt:lpstr>
      <vt:lpstr>Gill Sans MT</vt:lpstr>
      <vt:lpstr>Gallery</vt:lpstr>
      <vt:lpstr>猶太人在埃及地的歷史 (主前 6 世紀 – 主前 1世紀)</vt:lpstr>
      <vt:lpstr>要塞例子:  象島/伊里芬丁島 Elephantine</vt:lpstr>
      <vt:lpstr>象島 Elephantine</vt:lpstr>
      <vt:lpstr>假使有一天, 聚居地被天災人禍所破壞…</vt:lpstr>
      <vt:lpstr>證據</vt:lpstr>
      <vt:lpstr>證據</vt:lpstr>
      <vt:lpstr>象島古卷 The Elephantine Papyri</vt:lpstr>
      <vt:lpstr>函件: 請求重建在象島上被毀的猶太殿宇 (Darius II 大流士/大利烏二世 17 年, 主前 407 年)</vt:lpstr>
      <vt:lpstr>象島上的猶太殿宇</vt:lpstr>
      <vt:lpstr>函件: 請求重建在象島上被毀的猶太殿宇</vt:lpstr>
      <vt:lpstr>阿蘭尼亞 Ananiah 和 它蜜 Tamut 的婚姻契約 (主前 449 年)</vt:lpstr>
      <vt:lpstr>土地轉售契約</vt:lpstr>
      <vt:lpstr>逾越節古卷 Passover Papyrus</vt:lpstr>
      <vt:lpstr>PowerPoint Presentation</vt:lpstr>
      <vt:lpstr>PowerPoint Presentation</vt:lpstr>
      <vt:lpstr>在埃及地的猶太人向別神燒香</vt:lpstr>
      <vt:lpstr>PowerPoint Presentation</vt:lpstr>
      <vt:lpstr>巴忒羅婦女拜天后 (“Queen of Heaven”) </vt:lpstr>
      <vt:lpstr>PowerPoint Presentation</vt:lpstr>
      <vt:lpstr>PowerPoint Presentation</vt:lpstr>
      <vt:lpstr>PowerPoint Presentation</vt:lpstr>
      <vt:lpstr>在埃及的猶太人對後世影響</vt:lpstr>
      <vt:lpstr>總結</vt:lpstr>
      <vt:lpstr>延伸閱讀 Further reading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埃及猶太人歷史</dc:title>
  <dc:creator>Ka Him Michael Fong</dc:creator>
  <cp:lastModifiedBy>Ka Him Michael Fong</cp:lastModifiedBy>
  <cp:revision>141</cp:revision>
  <dcterms:created xsi:type="dcterms:W3CDTF">2019-01-25T07:12:19Z</dcterms:created>
  <dcterms:modified xsi:type="dcterms:W3CDTF">2019-01-28T17:40:51Z</dcterms:modified>
</cp:coreProperties>
</file>